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3" r:id="rId3"/>
    <p:sldId id="272" r:id="rId4"/>
    <p:sldId id="258" r:id="rId5"/>
    <p:sldId id="259" r:id="rId6"/>
    <p:sldId id="274" r:id="rId7"/>
    <p:sldId id="268" r:id="rId8"/>
    <p:sldId id="275" r:id="rId9"/>
    <p:sldId id="276" r:id="rId10"/>
    <p:sldId id="265" r:id="rId11"/>
    <p:sldId id="284" r:id="rId12"/>
    <p:sldId id="285" r:id="rId13"/>
    <p:sldId id="280" r:id="rId14"/>
    <p:sldId id="281" r:id="rId15"/>
    <p:sldId id="283" r:id="rId16"/>
    <p:sldId id="257" r:id="rId17"/>
    <p:sldId id="260" r:id="rId18"/>
    <p:sldId id="261" r:id="rId19"/>
    <p:sldId id="262" r:id="rId20"/>
    <p:sldId id="277" r:id="rId21"/>
    <p:sldId id="286" r:id="rId22"/>
    <p:sldId id="287" r:id="rId23"/>
    <p:sldId id="278" r:id="rId24"/>
    <p:sldId id="266" r:id="rId25"/>
    <p:sldId id="267" r:id="rId26"/>
    <p:sldId id="269" r:id="rId27"/>
    <p:sldId id="270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58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15C56-1683-4732-A674-B74C41FDE3D8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AAA3F-A07B-4345-9C02-D1681E5FB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2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10FBECA-D181-C34C-9128-E31910C77597}" type="slidenum">
              <a:rPr lang="en-US" smtClean="0">
                <a:latin typeface="Arial" charset="0"/>
              </a:rPr>
              <a:pPr/>
              <a:t>3</a:t>
            </a:fld>
            <a:endParaRPr lang="en-US" smtClean="0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5725" y="744538"/>
            <a:ext cx="6610350" cy="37195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Each locus in a (</a:t>
            </a:r>
            <a:r>
              <a:rPr lang="en-US" sz="1200" dirty="0" err="1" smtClean="0"/>
              <a:t>karyotypically</a:t>
            </a:r>
            <a:r>
              <a:rPr lang="en-US" sz="1200" dirty="0" smtClean="0"/>
              <a:t> normal) cell has </a:t>
            </a:r>
            <a:r>
              <a:rPr lang="en-US" sz="1200" i="1" dirty="0" smtClean="0"/>
              <a:t>n</a:t>
            </a:r>
            <a:r>
              <a:rPr lang="en-US" sz="1200" dirty="0" smtClean="0"/>
              <a:t>=2 possible interactions that can be measured.</a:t>
            </a:r>
          </a:p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060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5725" y="744538"/>
            <a:ext cx="6610350" cy="37195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anose="020B0600070205080204" pitchFamily="34" charset="-128"/>
              </a:rPr>
              <a:t>Exciting field, since Hi-C technology is being applied to an ever-growing number of organisms.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anose="020B0600070205080204" pitchFamily="34" charset="-128"/>
              </a:rPr>
              <a:t>I also study folding in yeast, but in this talk I’ll focus on humans.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anose="020B0600070205080204" pitchFamily="34" charset="-128"/>
              </a:rPr>
              <a:t>First I’ll discuss known principles of interphase chromosome organizaiton &amp; then I’ll talk about some unpublished work in metaphase.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70A384-FAE6-4A67-87C2-66211546CE83}" type="slidenum">
              <a:rPr lang="en-US">
                <a:ea typeface="ＭＳ Ｐゴシック" pitchFamily="-123" charset="-128"/>
                <a:cs typeface="ＭＳ Ｐゴシック" pitchFamily="-123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ea typeface="ＭＳ Ｐゴシック" pitchFamily="-123" charset="-128"/>
              <a:cs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0126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metazoans, specifically.</a:t>
            </a:r>
            <a:endParaRPr lang="en-US" dirty="0" smtClean="0"/>
          </a:p>
          <a:p>
            <a:r>
              <a:rPr lang="en-US" dirty="0" smtClean="0"/>
              <a:t>I’ll use the word domain loosely</a:t>
            </a:r>
            <a:r>
              <a:rPr lang="en-US" baseline="0" dirty="0" smtClean="0"/>
              <a:t> to refer to domains and loops…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Population aggregation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Scaling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Compartments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Loops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Ideal chain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TADs (lower resolution) are remarkably robust (The unstated conclusion of all Bing </a:t>
            </a:r>
            <a:r>
              <a:rPr lang="en-US" baseline="0" dirty="0" err="1" smtClean="0"/>
              <a:t>Ren</a:t>
            </a:r>
            <a:r>
              <a:rPr lang="en-US" baseline="0" dirty="0" smtClean="0"/>
              <a:t> papers)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Conserved across </a:t>
            </a:r>
            <a:r>
              <a:rPr lang="en-US" baseline="0" dirty="0" err="1" smtClean="0"/>
              <a:t>syntenic</a:t>
            </a:r>
            <a:r>
              <a:rPr lang="en-US" baseline="0" dirty="0" smtClean="0"/>
              <a:t> regions (also supported by </a:t>
            </a:r>
            <a:r>
              <a:rPr lang="en-US" baseline="0" dirty="0" err="1" smtClean="0"/>
              <a:t>Hadjur</a:t>
            </a:r>
            <a:r>
              <a:rPr lang="en-US" baseline="0" dirty="0" smtClean="0"/>
              <a:t> paper w/ conserved CTCF motifs)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Robust to differentiation and TNF-alpha treatment</a:t>
            </a:r>
            <a:endParaRPr lang="en-US" dirty="0" smtClean="0">
              <a:latin typeface="Garamond"/>
              <a:cs typeface="Garamond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Garamond"/>
                <a:cs typeface="Garamond"/>
              </a:rPr>
              <a:t>Positioning of TADs doesn’t change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Garamond"/>
                <a:cs typeface="Garamond"/>
              </a:rPr>
              <a:t>Morphology inside TADs change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B30AC-FF12-2849-AEFF-E49F344BDE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4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773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29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079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803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Initially studied the small chromosome 21 over the cell cycle with a variant of Hi-C, since</a:t>
            </a:r>
            <a:r>
              <a:rPr lang="en-US" baseline="0" dirty="0" smtClean="0"/>
              <a:t> this allows looking with greater detail for a lower cost of sequencing.</a:t>
            </a:r>
            <a:endParaRPr lang="en-US" dirty="0" smtClean="0"/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60A1080-C83D-411A-900F-CD937D4B8FA6}" type="slidenum">
              <a:rPr lang="en-US">
                <a:ea typeface="ＭＳ Ｐゴシック" pitchFamily="-123" charset="-128"/>
                <a:cs typeface="ＭＳ Ｐゴシック" pitchFamily="-123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ea typeface="ＭＳ Ｐゴシック" pitchFamily="-123" charset="-128"/>
              <a:cs typeface="ＭＳ Ｐゴシック" pitchFamily="-12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168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4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2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987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7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4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3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9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5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3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E658F-2D4D-4D52-B9CC-AF5CD31911FD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262C2-19B2-45E2-A1B5-B32672A59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7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emf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Hi-C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3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7147" y="97468"/>
            <a:ext cx="3717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Layers of </a:t>
            </a:r>
            <a:r>
              <a:rPr lang="en-US" sz="2800" dirty="0" smtClean="0">
                <a:latin typeface="Arial"/>
                <a:cs typeface="Arial"/>
              </a:rPr>
              <a:t>organization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07568" y="975591"/>
            <a:ext cx="8132314" cy="2104855"/>
            <a:chOff x="683568" y="975590"/>
            <a:chExt cx="8132314" cy="2104855"/>
          </a:xfrm>
        </p:grpSpPr>
        <p:grpSp>
          <p:nvGrpSpPr>
            <p:cNvPr id="109" name="Group 108"/>
            <p:cNvGrpSpPr/>
            <p:nvPr/>
          </p:nvGrpSpPr>
          <p:grpSpPr>
            <a:xfrm>
              <a:off x="2512961" y="975590"/>
              <a:ext cx="6302921" cy="2104855"/>
              <a:chOff x="4672153" y="725917"/>
              <a:chExt cx="6302921" cy="210485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4672153" y="725917"/>
                <a:ext cx="2104858" cy="2104855"/>
                <a:chOff x="1558224" y="1189926"/>
                <a:chExt cx="2620076" cy="2620073"/>
              </a:xfrm>
            </p:grpSpPr>
            <p:pic>
              <p:nvPicPr>
                <p:cNvPr id="43" name="Picture 22" descr="a-b-blobs-black-white.tif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633538" y="1257300"/>
                  <a:ext cx="2544762" cy="2546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23" descr="a-b-blobs.tif"/>
                <p:cNvPicPr>
                  <a:picLocks noChangeAspect="1"/>
                </p:cNvPicPr>
                <p:nvPr/>
              </p:nvPicPr>
              <p:blipFill>
                <a:blip r:embed="rId4">
                  <a:alphaModFix amt="67000"/>
                </a:blip>
                <a:srcRect/>
                <a:stretch>
                  <a:fillRect/>
                </a:stretch>
              </p:blipFill>
              <p:spPr bwMode="auto">
                <a:xfrm>
                  <a:off x="1635125" y="1257300"/>
                  <a:ext cx="2543175" cy="2546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45" name="Group 142"/>
                <p:cNvGrpSpPr>
                  <a:grpSpLocks/>
                </p:cNvGrpSpPr>
                <p:nvPr/>
              </p:nvGrpSpPr>
              <p:grpSpPr bwMode="auto">
                <a:xfrm>
                  <a:off x="1558224" y="1189926"/>
                  <a:ext cx="2620076" cy="2620073"/>
                  <a:chOff x="427928" y="1189930"/>
                  <a:chExt cx="2619767" cy="2619828"/>
                </a:xfrm>
              </p:grpSpPr>
              <p:pic>
                <p:nvPicPr>
                  <p:cNvPr id="46" name="Picture 8" descr="K562-chr14.png"/>
                  <p:cNvPicPr>
                    <a:picLocks noChangeAspect="1"/>
                  </p:cNvPicPr>
                  <p:nvPr/>
                </p:nvPicPr>
                <p:blipFill>
                  <a:blip r:embed="rId5"/>
                  <a:srcRect l="16653" t="16653"/>
                  <a:stretch>
                    <a:fillRect/>
                  </a:stretch>
                </p:blipFill>
                <p:spPr bwMode="auto">
                  <a:xfrm>
                    <a:off x="632765" y="1395678"/>
                    <a:ext cx="2414016" cy="2414017"/>
                  </a:xfrm>
                  <a:prstGeom prst="rect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</p:pic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633392" y="1189930"/>
                    <a:ext cx="2414303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rot="5400000">
                    <a:off x="-778459" y="2601784"/>
                    <a:ext cx="2414361" cy="15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arrow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0329" y="3017748"/>
                    <a:ext cx="828758" cy="57461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 dirty="0">
                        <a:latin typeface="Calibri" pitchFamily="-123" charset="0"/>
                      </a:rPr>
                      <a:t>chr14</a:t>
                    </a:r>
                    <a:endParaRPr lang="en-US" sz="1200" dirty="0">
                      <a:latin typeface="Calibri" pitchFamily="-123" charset="0"/>
                    </a:endParaRPr>
                  </a:p>
                  <a:p>
                    <a:r>
                      <a:rPr lang="en-US" sz="1200" dirty="0">
                        <a:latin typeface="Calibri" pitchFamily="-123" charset="0"/>
                      </a:rPr>
                      <a:t>106 Mb</a:t>
                    </a:r>
                  </a:p>
                </p:txBody>
              </p:sp>
            </p:grpSp>
          </p:grpSp>
          <p:grpSp>
            <p:nvGrpSpPr>
              <p:cNvPr id="75" name="Group 143"/>
              <p:cNvGrpSpPr>
                <a:grpSpLocks/>
              </p:cNvGrpSpPr>
              <p:nvPr/>
            </p:nvGrpSpPr>
            <p:grpSpPr bwMode="auto">
              <a:xfrm>
                <a:off x="6965412" y="954061"/>
                <a:ext cx="1820245" cy="1346087"/>
                <a:chOff x="328848" y="4456981"/>
                <a:chExt cx="2690930" cy="1990293"/>
              </a:xfrm>
            </p:grpSpPr>
            <p:pic>
              <p:nvPicPr>
                <p:cNvPr id="76" name="Picture 5" descr="compartments.tif"/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 rot="10800000">
                  <a:off x="533400" y="4456981"/>
                  <a:ext cx="2486378" cy="17914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7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328848" y="4561785"/>
                  <a:ext cx="1126117" cy="4550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1"/>
                      </a:solidFill>
                      <a:latin typeface="Calibri" pitchFamily="-123" charset="0"/>
                    </a:rPr>
                    <a:t>Inactive</a:t>
                  </a:r>
                </a:p>
              </p:txBody>
            </p:sp>
            <p:sp>
              <p:nvSpPr>
                <p:cNvPr id="78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381001" y="5992202"/>
                  <a:ext cx="938608" cy="4550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400" dirty="0">
                      <a:solidFill>
                        <a:srgbClr val="E75555"/>
                      </a:solidFill>
                      <a:latin typeface="Calibri" pitchFamily="-123" charset="0"/>
                    </a:rPr>
                    <a:t>Active</a:t>
                  </a:r>
                </a:p>
              </p:txBody>
            </p:sp>
          </p:grpSp>
          <p:sp>
            <p:nvSpPr>
              <p:cNvPr id="105" name="TextBox 104"/>
              <p:cNvSpPr txBox="1"/>
              <p:nvPr/>
            </p:nvSpPr>
            <p:spPr>
              <a:xfrm>
                <a:off x="9035448" y="1739167"/>
                <a:ext cx="193962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/>
                    <a:cs typeface="Arial"/>
                  </a:rPr>
                  <a:t>A/B compartments</a:t>
                </a:r>
              </a:p>
              <a:p>
                <a:pPr algn="ctr"/>
                <a:r>
                  <a:rPr lang="en-US" sz="1000" dirty="0">
                    <a:latin typeface="Arial"/>
                    <a:cs typeface="Arial"/>
                  </a:rPr>
                  <a:t>(Lieberman-Aiden et al, 2009)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83568" y="1966615"/>
              <a:ext cx="15121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Checkerboard/plaid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51584" y="2120365"/>
            <a:ext cx="7848872" cy="3010804"/>
            <a:chOff x="827584" y="2120365"/>
            <a:chExt cx="7848872" cy="3010804"/>
          </a:xfrm>
        </p:grpSpPr>
        <p:grpSp>
          <p:nvGrpSpPr>
            <p:cNvPr id="111" name="Group 110"/>
            <p:cNvGrpSpPr/>
            <p:nvPr/>
          </p:nvGrpSpPr>
          <p:grpSpPr>
            <a:xfrm>
              <a:off x="2635405" y="2120365"/>
              <a:ext cx="6041051" cy="3010804"/>
              <a:chOff x="4794597" y="1870692"/>
              <a:chExt cx="6041051" cy="3010804"/>
            </a:xfrm>
          </p:grpSpPr>
          <p:grpSp>
            <p:nvGrpSpPr>
              <p:cNvPr id="51" name="Group 64"/>
              <p:cNvGrpSpPr>
                <a:grpSpLocks/>
              </p:cNvGrpSpPr>
              <p:nvPr/>
            </p:nvGrpSpPr>
            <p:grpSpPr bwMode="auto">
              <a:xfrm>
                <a:off x="4794597" y="1870692"/>
                <a:ext cx="2004167" cy="3010804"/>
                <a:chOff x="3683398" y="-212649"/>
                <a:chExt cx="2227033" cy="3443525"/>
              </a:xfrm>
            </p:grpSpPr>
            <p:grpSp>
              <p:nvGrpSpPr>
                <p:cNvPr id="53" name="Group 60"/>
                <p:cNvGrpSpPr>
                  <a:grpSpLocks/>
                </p:cNvGrpSpPr>
                <p:nvPr/>
              </p:nvGrpSpPr>
              <p:grpSpPr bwMode="auto">
                <a:xfrm>
                  <a:off x="3730212" y="-212649"/>
                  <a:ext cx="2180219" cy="3443525"/>
                  <a:chOff x="3730212" y="-212649"/>
                  <a:chExt cx="2180219" cy="3443525"/>
                </a:xfrm>
              </p:grpSpPr>
              <p:sp>
                <p:nvSpPr>
                  <p:cNvPr id="55" name="Rectangle 54"/>
                  <p:cNvSpPr/>
                  <p:nvPr/>
                </p:nvSpPr>
                <p:spPr>
                  <a:xfrm>
                    <a:off x="4836876" y="-212649"/>
                    <a:ext cx="381031" cy="390367"/>
                  </a:xfrm>
                  <a:prstGeom prst="rect">
                    <a:avLst/>
                  </a:prstGeom>
                  <a:noFill/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defRPr/>
                    </a:pPr>
                    <a:endParaRPr lang="en-US">
                      <a:solidFill>
                        <a:srgbClr val="FF0000"/>
                      </a:solidFill>
                      <a:ea typeface="ＭＳ Ｐゴシック" charset="-128"/>
                      <a:cs typeface="ＭＳ Ｐゴシック" charset="-128"/>
                    </a:endParaRPr>
                  </a:p>
                </p:txBody>
              </p:sp>
              <p:pic>
                <p:nvPicPr>
                  <p:cNvPr id="56" name="Picture 35" descr="TADs.png"/>
                  <p:cNvPicPr>
                    <a:picLocks noChangeAspect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>
                    <a:off x="3735666" y="1056820"/>
                    <a:ext cx="2174765" cy="2174056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</p:pic>
              <p:cxnSp>
                <p:nvCxnSpPr>
                  <p:cNvPr id="57" name="Straight Connector 56"/>
                  <p:cNvCxnSpPr/>
                  <p:nvPr/>
                </p:nvCxnSpPr>
                <p:spPr>
                  <a:xfrm flipH="1">
                    <a:off x="3730212" y="177718"/>
                    <a:ext cx="1106665" cy="879102"/>
                  </a:xfrm>
                  <a:prstGeom prst="line">
                    <a:avLst/>
                  </a:prstGeom>
                  <a:ln w="28575" cap="flat" cmpd="sng" algn="ctr">
                    <a:solidFill>
                      <a:srgbClr val="0000F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/>
                  <p:nvPr/>
                </p:nvCxnSpPr>
                <p:spPr>
                  <a:xfrm>
                    <a:off x="5217907" y="177718"/>
                    <a:ext cx="668346" cy="879102"/>
                  </a:xfrm>
                  <a:prstGeom prst="line">
                    <a:avLst/>
                  </a:prstGeom>
                  <a:ln w="28575" cap="flat" cmpd="sng" algn="ctr">
                    <a:solidFill>
                      <a:srgbClr val="0000F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3683398" y="2884527"/>
                  <a:ext cx="835432" cy="3168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200" dirty="0">
                      <a:latin typeface="Calibri" pitchFamily="-123" charset="0"/>
                      <a:ea typeface="Calibri" pitchFamily="-123" charset="0"/>
                      <a:cs typeface="Calibri" pitchFamily="-123" charset="0"/>
                    </a:rPr>
                    <a:t>0.1-1 Mb</a:t>
                  </a:r>
                </a:p>
              </p:txBody>
            </p:sp>
          </p:grpSp>
          <p:grpSp>
            <p:nvGrpSpPr>
              <p:cNvPr id="81" name="Group 144"/>
              <p:cNvGrpSpPr>
                <a:grpSpLocks/>
              </p:cNvGrpSpPr>
              <p:nvPr/>
            </p:nvGrpSpPr>
            <p:grpSpPr bwMode="auto">
              <a:xfrm>
                <a:off x="7356568" y="1992370"/>
                <a:ext cx="1774952" cy="2461234"/>
                <a:chOff x="4029411" y="3731928"/>
                <a:chExt cx="1775207" cy="2462650"/>
              </a:xfrm>
            </p:grpSpPr>
            <p:pic>
              <p:nvPicPr>
                <p:cNvPr id="82" name="Picture 109" descr="TADcircle(3).tif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4029411" y="4456981"/>
                  <a:ext cx="1775207" cy="17375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84" name="Straight Connector 83"/>
                <p:cNvCxnSpPr/>
                <p:nvPr/>
              </p:nvCxnSpPr>
              <p:spPr>
                <a:xfrm flipH="1">
                  <a:off x="4222073" y="3731928"/>
                  <a:ext cx="564507" cy="1147746"/>
                </a:xfrm>
                <a:prstGeom prst="line">
                  <a:avLst/>
                </a:prstGeom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257002" y="3731928"/>
                  <a:ext cx="225223" cy="1284373"/>
                </a:xfrm>
                <a:prstGeom prst="line">
                  <a:avLst/>
                </a:prstGeom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TextBox 105"/>
              <p:cNvSpPr txBox="1"/>
              <p:nvPr/>
            </p:nvSpPr>
            <p:spPr>
              <a:xfrm>
                <a:off x="9323480" y="3611375"/>
                <a:ext cx="1512168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/>
                    <a:cs typeface="Arial"/>
                  </a:rPr>
                  <a:t>TADs </a:t>
                </a:r>
              </a:p>
              <a:p>
                <a:pPr algn="ctr"/>
                <a:r>
                  <a:rPr lang="en-US" sz="1000" dirty="0">
                    <a:latin typeface="Arial"/>
                    <a:cs typeface="Arial"/>
                  </a:rPr>
                  <a:t>(Nora et al, 2012</a:t>
                </a:r>
              </a:p>
              <a:p>
                <a:pPr algn="ctr"/>
                <a:r>
                  <a:rPr lang="en-US" sz="1000" dirty="0">
                    <a:latin typeface="Arial"/>
                    <a:cs typeface="Arial"/>
                  </a:rPr>
                  <a:t> Dixon et al, 2012)</a:t>
                </a:r>
                <a:endParaRPr lang="en-US" sz="1000" dirty="0">
                  <a:latin typeface="Arial"/>
                  <a:cs typeface="Arial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827584" y="3861048"/>
              <a:ext cx="1093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Dense squares</a:t>
              </a:r>
              <a:endParaRPr lang="en-US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95266" y="4341816"/>
            <a:ext cx="7589166" cy="2471560"/>
            <a:chOff x="871266" y="4341816"/>
            <a:chExt cx="7589166" cy="247156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442648" y="4341816"/>
              <a:ext cx="6017784" cy="2471560"/>
              <a:chOff x="4601840" y="4092143"/>
              <a:chExt cx="6017784" cy="2471560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4601840" y="4955523"/>
                <a:ext cx="2540173" cy="1372269"/>
                <a:chOff x="5335817" y="5239229"/>
                <a:chExt cx="2710453" cy="1464259"/>
              </a:xfrm>
            </p:grpSpPr>
            <p:pic>
              <p:nvPicPr>
                <p:cNvPr id="68" name="pasted-image.png"/>
                <p:cNvPicPr/>
                <p:nvPr/>
              </p:nvPicPr>
              <p:blipFill rotWithShape="1">
                <a:blip r:embed="rId9">
                  <a:extLst/>
                </a:blip>
                <a:srcRect b="7172"/>
                <a:stretch/>
              </p:blipFill>
              <p:spPr>
                <a:xfrm>
                  <a:off x="6572251" y="5239229"/>
                  <a:ext cx="1474019" cy="1464259"/>
                </a:xfrm>
                <a:prstGeom prst="rect">
                  <a:avLst/>
                </a:prstGeom>
                <a:ln>
                  <a:round/>
                </a:ln>
              </p:spPr>
            </p:pic>
            <p:sp>
              <p:nvSpPr>
                <p:cNvPr id="70" name="Rectangle 69"/>
                <p:cNvSpPr/>
                <p:nvPr/>
              </p:nvSpPr>
              <p:spPr>
                <a:xfrm>
                  <a:off x="6743393" y="5338326"/>
                  <a:ext cx="1232868" cy="12328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6" name="examples of tads.png"/>
                <p:cNvPicPr/>
                <p:nvPr/>
              </p:nvPicPr>
              <p:blipFill>
                <a:blip r:embed="rId10">
                  <a:extLst/>
                </a:blip>
                <a:srcRect l="37328" t="46549" r="35499" b="14127"/>
                <a:stretch>
                  <a:fillRect/>
                </a:stretch>
              </p:blipFill>
              <p:spPr>
                <a:xfrm>
                  <a:off x="5335817" y="5245964"/>
                  <a:ext cx="1401060" cy="1457524"/>
                </a:xfrm>
                <a:prstGeom prst="rect">
                  <a:avLst/>
                </a:prstGeom>
                <a:ln>
                  <a:round/>
                </a:ln>
              </p:spPr>
            </p:pic>
            <p:sp>
              <p:nvSpPr>
                <p:cNvPr id="69" name="Rectangle 68"/>
                <p:cNvSpPr/>
                <p:nvPr/>
              </p:nvSpPr>
              <p:spPr>
                <a:xfrm>
                  <a:off x="5424240" y="5334766"/>
                  <a:ext cx="1232868" cy="12328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TextBox 38"/>
              <p:cNvSpPr txBox="1">
                <a:spLocks noChangeArrowheads="1"/>
              </p:cNvSpPr>
              <p:nvPr/>
            </p:nvSpPr>
            <p:spPr bwMode="auto">
              <a:xfrm>
                <a:off x="5538967" y="6286704"/>
                <a:ext cx="75182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dirty="0">
                    <a:latin typeface="Calibri" pitchFamily="-123" charset="0"/>
                    <a:ea typeface="Calibri" pitchFamily="-123" charset="0"/>
                    <a:cs typeface="Calibri" pitchFamily="-123" charset="0"/>
                  </a:rPr>
                  <a:t>0.1-1 Mb</a:t>
                </a: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7299538" y="4092143"/>
                <a:ext cx="3320086" cy="2388701"/>
                <a:chOff x="7299538" y="4092143"/>
                <a:chExt cx="3320086" cy="2388701"/>
              </a:xfrm>
            </p:grpSpPr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32481" y="4938318"/>
                  <a:ext cx="1397994" cy="1432091"/>
                </a:xfrm>
                <a:prstGeom prst="rect">
                  <a:avLst/>
                </a:prstGeom>
              </p:spPr>
            </p:pic>
            <p:sp>
              <p:nvSpPr>
                <p:cNvPr id="95" name="Oval 94"/>
                <p:cNvSpPr/>
                <p:nvPr/>
              </p:nvSpPr>
              <p:spPr>
                <a:xfrm>
                  <a:off x="7299538" y="4843911"/>
                  <a:ext cx="1648970" cy="16369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6" name="Straight Connector 95"/>
                <p:cNvCxnSpPr/>
                <p:nvPr/>
              </p:nvCxnSpPr>
              <p:spPr bwMode="auto">
                <a:xfrm flipH="1">
                  <a:off x="7356570" y="4092143"/>
                  <a:ext cx="192632" cy="1281411"/>
                </a:xfrm>
                <a:prstGeom prst="line">
                  <a:avLst/>
                </a:prstGeom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 bwMode="auto">
                <a:xfrm>
                  <a:off x="8830475" y="4092143"/>
                  <a:ext cx="101400" cy="1281411"/>
                </a:xfrm>
                <a:prstGeom prst="line">
                  <a:avLst/>
                </a:prstGeom>
                <a:ln w="28575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/>
                <p:cNvSpPr txBox="1"/>
                <p:nvPr/>
              </p:nvSpPr>
              <p:spPr>
                <a:xfrm>
                  <a:off x="9467496" y="5483583"/>
                  <a:ext cx="115212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/>
                      <a:cs typeface="Arial"/>
                    </a:rPr>
                    <a:t>Loops</a:t>
                  </a:r>
                </a:p>
                <a:p>
                  <a:r>
                    <a:rPr lang="en-US" sz="1000" dirty="0">
                      <a:latin typeface="Arial"/>
                      <a:cs typeface="Arial"/>
                    </a:rPr>
                    <a:t>(</a:t>
                  </a:r>
                  <a:r>
                    <a:rPr lang="en-US" sz="1000" dirty="0" err="1">
                      <a:latin typeface="Arial"/>
                      <a:cs typeface="Arial"/>
                    </a:rPr>
                    <a:t>Rao</a:t>
                  </a:r>
                  <a:r>
                    <a:rPr lang="en-US" sz="1000" dirty="0">
                      <a:latin typeface="Arial"/>
                      <a:cs typeface="Arial"/>
                    </a:rPr>
                    <a:t> et al, 2014)</a:t>
                  </a:r>
                  <a:endParaRPr lang="en-US" sz="1000" dirty="0">
                    <a:latin typeface="Arial"/>
                    <a:cs typeface="Arial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871266" y="5733256"/>
              <a:ext cx="10071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Corner peaks</a:t>
              </a:r>
              <a:endParaRPr lang="en-US" sz="12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24175" y="947471"/>
            <a:ext cx="722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Pattern</a:t>
            </a:r>
            <a:endParaRPr lang="en-US" sz="1400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8688288" y="960984"/>
            <a:ext cx="1242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Interpretation</a:t>
            </a:r>
            <a:endParaRPr lang="en-US" sz="1400" u="sng" dirty="0"/>
          </a:p>
        </p:txBody>
      </p:sp>
      <p:sp>
        <p:nvSpPr>
          <p:cNvPr id="10" name="Rectangle 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6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Hi-C processing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</a:p>
          <a:p>
            <a:pPr lvl="1"/>
            <a:r>
              <a:rPr lang="en-US" i="1" dirty="0" err="1"/>
              <a:t>b</a:t>
            </a:r>
            <a:r>
              <a:rPr lang="en-US" i="1" dirty="0" err="1" smtClean="0"/>
              <a:t>wa</a:t>
            </a:r>
            <a:r>
              <a:rPr lang="en-US" dirty="0" smtClean="0"/>
              <a:t> – map paired-end reads</a:t>
            </a:r>
          </a:p>
          <a:p>
            <a:pPr lvl="1"/>
            <a:r>
              <a:rPr lang="en-US" i="1" dirty="0" err="1"/>
              <a:t>p</a:t>
            </a:r>
            <a:r>
              <a:rPr lang="en-US" i="1" dirty="0" err="1" smtClean="0"/>
              <a:t>airtools</a:t>
            </a:r>
            <a:r>
              <a:rPr lang="en-US" dirty="0" smtClean="0"/>
              <a:t> – parse mapping output, classify and filter pairs</a:t>
            </a:r>
          </a:p>
          <a:p>
            <a:pPr lvl="1"/>
            <a:r>
              <a:rPr lang="en-US" i="1" dirty="0"/>
              <a:t>c</a:t>
            </a:r>
            <a:r>
              <a:rPr lang="en-US" i="1" dirty="0" smtClean="0"/>
              <a:t>ooler</a:t>
            </a:r>
            <a:r>
              <a:rPr lang="en-US" dirty="0" smtClean="0"/>
              <a:t> – aggregate pairs into contact matrices and normalize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Distiller:</a:t>
            </a:r>
          </a:p>
          <a:p>
            <a:pPr lvl="1"/>
            <a:r>
              <a:rPr lang="en-US" i="1" dirty="0" err="1" smtClean="0"/>
              <a:t>nextflow</a:t>
            </a:r>
            <a:r>
              <a:rPr lang="en-US" dirty="0" smtClean="0"/>
              <a:t>-based scalable and reproducible implementation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1168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Distiller pipeline: .</a:t>
            </a:r>
            <a:r>
              <a:rPr lang="en">
                <a:solidFill>
                  <a:srgbClr val="000000"/>
                </a:solidFill>
              </a:rPr>
              <a:t>fastq -&gt; .pairs + .bam -&gt; .cool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4285700" y="1766400"/>
            <a:ext cx="2358400" cy="110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Parse .bam </a:t>
            </a:r>
          </a:p>
          <a:p>
            <a:pPr algn="ctr"/>
            <a:r>
              <a:rPr lang="en" dirty="0"/>
              <a:t>into Hi-C pairs</a:t>
            </a:r>
          </a:p>
          <a:p>
            <a:pPr algn="ctr"/>
            <a:r>
              <a:rPr lang="en" dirty="0"/>
              <a:t>(</a:t>
            </a:r>
            <a:r>
              <a:rPr lang="en" b="1" dirty="0"/>
              <a:t>.pairsam</a:t>
            </a:r>
            <a:r>
              <a:rPr lang="en" dirty="0"/>
              <a:t>)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8538667" y="1905133"/>
            <a:ext cx="1886000" cy="83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Merge runs into libraries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8027267" y="4034333"/>
            <a:ext cx="3061200" cy="165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Set aside unmapped</a:t>
            </a:r>
          </a:p>
          <a:p>
            <a:pPr algn="ctr"/>
            <a:r>
              <a:rPr lang="en" dirty="0"/>
              <a:t>/multimapped</a:t>
            </a:r>
          </a:p>
          <a:p>
            <a:pPr algn="ctr"/>
            <a:r>
              <a:rPr lang="en" dirty="0"/>
              <a:t>/chimeras</a:t>
            </a:r>
          </a:p>
          <a:p>
            <a:pPr algn="ctr"/>
            <a:r>
              <a:rPr lang="en" dirty="0"/>
              <a:t>[/random breaks]</a:t>
            </a:r>
          </a:p>
          <a:p>
            <a:pPr algn="ctr"/>
            <a:r>
              <a:rPr lang="en" dirty="0">
                <a:solidFill>
                  <a:schemeClr val="dk1"/>
                </a:solidFill>
              </a:rPr>
              <a:t>/PCR duplicates (+/- N bp)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87767" y="1904800"/>
            <a:ext cx="1989600" cy="83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Map </a:t>
            </a:r>
            <a:r>
              <a:rPr lang="en" b="1" dirty="0"/>
              <a:t>.fastq</a:t>
            </a:r>
          </a:p>
          <a:p>
            <a:r>
              <a:rPr lang="en" dirty="0"/>
              <a:t>(bwa mem -SP)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372700" y="4093977"/>
            <a:ext cx="2184400" cy="165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Make </a:t>
            </a:r>
          </a:p>
          <a:p>
            <a:pPr algn="ctr"/>
            <a:r>
              <a:rPr lang="en" dirty="0"/>
              <a:t>DCIC </a:t>
            </a:r>
            <a:r>
              <a:rPr lang="en" b="1" dirty="0"/>
              <a:t>.pairs</a:t>
            </a:r>
          </a:p>
          <a:p>
            <a:pPr algn="ctr"/>
            <a:r>
              <a:rPr lang="en" dirty="0"/>
              <a:t> and </a:t>
            </a:r>
          </a:p>
          <a:p>
            <a:pPr algn="ctr"/>
            <a:r>
              <a:rPr lang="en" b="1" dirty="0"/>
              <a:t>.bam</a:t>
            </a:r>
            <a:r>
              <a:rPr lang="en" dirty="0"/>
              <a:t> with Hi-C information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528733" y="4205111"/>
            <a:ext cx="2184400" cy="143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Make binned</a:t>
            </a:r>
          </a:p>
          <a:p>
            <a:pPr algn="ctr"/>
            <a:r>
              <a:rPr lang="en" dirty="0">
                <a:solidFill>
                  <a:schemeClr val="dk1"/>
                </a:solidFill>
              </a:rPr>
              <a:t>matrices (</a:t>
            </a:r>
            <a:r>
              <a:rPr lang="en" b="1" dirty="0"/>
              <a:t>.cool</a:t>
            </a:r>
            <a:r>
              <a:rPr lang="en" dirty="0"/>
              <a:t>)</a:t>
            </a:r>
          </a:p>
          <a:p>
            <a:pPr algn="ctr"/>
            <a:r>
              <a:rPr lang="en" dirty="0"/>
              <a:t>for libraries</a:t>
            </a:r>
          </a:p>
          <a:p>
            <a:pPr algn="ctr"/>
            <a:r>
              <a:rPr lang="en" dirty="0"/>
              <a:t>and library groups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3092033" y="2320800"/>
            <a:ext cx="85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6961067" y="2315133"/>
            <a:ext cx="112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9" name="Shape 119"/>
          <p:cNvCxnSpPr/>
          <p:nvPr/>
        </p:nvCxnSpPr>
        <p:spPr>
          <a:xfrm>
            <a:off x="9481667" y="2933467"/>
            <a:ext cx="0" cy="74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0" name="Shape 120"/>
          <p:cNvCxnSpPr/>
          <p:nvPr/>
        </p:nvCxnSpPr>
        <p:spPr>
          <a:xfrm rot="10800000">
            <a:off x="6821500" y="4923577"/>
            <a:ext cx="10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1" name="Shape 121"/>
          <p:cNvCxnSpPr/>
          <p:nvPr/>
        </p:nvCxnSpPr>
        <p:spPr>
          <a:xfrm rot="10800000">
            <a:off x="3109533" y="4924311"/>
            <a:ext cx="79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31057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Distiller data flow example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2535267" y="4441600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>
                <a:solidFill>
                  <a:srgbClr val="38761D"/>
                </a:solidFill>
              </a:rPr>
              <a:t>.bam</a:t>
            </a:r>
          </a:p>
        </p:txBody>
      </p:sp>
      <p:cxnSp>
        <p:nvCxnSpPr>
          <p:cNvPr id="114" name="Shape 114"/>
          <p:cNvCxnSpPr/>
          <p:nvPr/>
        </p:nvCxnSpPr>
        <p:spPr>
          <a:xfrm>
            <a:off x="1308400" y="2883333"/>
            <a:ext cx="3300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5" name="Shape 115"/>
          <p:cNvCxnSpPr/>
          <p:nvPr/>
        </p:nvCxnSpPr>
        <p:spPr>
          <a:xfrm rot="5400000">
            <a:off x="8985667" y="4295200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5400000">
            <a:off x="5731133" y="4295200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5400000">
            <a:off x="2782033" y="4295200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8" name="Shape 118"/>
          <p:cNvSpPr txBox="1"/>
          <p:nvPr/>
        </p:nvSpPr>
        <p:spPr>
          <a:xfrm>
            <a:off x="5385000" y="4441600"/>
            <a:ext cx="958000" cy="123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 dirty="0">
                <a:solidFill>
                  <a:srgbClr val="38761D"/>
                </a:solidFill>
              </a:rPr>
              <a:t>.pairs</a:t>
            </a:r>
          </a:p>
          <a:p>
            <a:r>
              <a:rPr lang="en" sz="2400" i="1" dirty="0">
                <a:solidFill>
                  <a:srgbClr val="38761D"/>
                </a:solidFill>
              </a:rPr>
              <a:t>.bam</a:t>
            </a:r>
          </a:p>
          <a:p>
            <a:r>
              <a:rPr lang="en" sz="2400" i="1" dirty="0">
                <a:solidFill>
                  <a:srgbClr val="38761D"/>
                </a:solidFill>
              </a:rPr>
              <a:t>.cool</a:t>
            </a:r>
          </a:p>
          <a:p>
            <a:r>
              <a:rPr lang="en" sz="2400" i="1" dirty="0">
                <a:solidFill>
                  <a:srgbClr val="38761D"/>
                </a:solidFill>
              </a:rPr>
              <a:t>.stats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732267" y="4441600"/>
            <a:ext cx="12060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 dirty="0">
                <a:solidFill>
                  <a:srgbClr val="38761D"/>
                </a:solidFill>
              </a:rPr>
              <a:t>.cool</a:t>
            </a:r>
          </a:p>
          <a:p>
            <a:r>
              <a:rPr lang="en" sz="2400" i="1" dirty="0">
                <a:solidFill>
                  <a:srgbClr val="38761D"/>
                </a:solidFill>
              </a:rPr>
              <a:t>.stats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260505" y="2490033"/>
            <a:ext cx="1010695" cy="69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2400" i="1" dirty="0">
                <a:solidFill>
                  <a:srgbClr val="980000"/>
                </a:solidFill>
              </a:rPr>
              <a:t>fastq</a:t>
            </a:r>
          </a:p>
          <a:p>
            <a:pPr>
              <a:buClr>
                <a:schemeClr val="dk1"/>
              </a:buClr>
            </a:pPr>
            <a:r>
              <a:rPr lang="en" sz="2400" i="1" dirty="0">
                <a:solidFill>
                  <a:srgbClr val="980000"/>
                </a:solidFill>
              </a:rPr>
              <a:t>SRA</a:t>
            </a:r>
          </a:p>
          <a:p>
            <a:pPr>
              <a:buClr>
                <a:schemeClr val="dk1"/>
              </a:buClr>
            </a:pPr>
            <a:endParaRPr sz="2400" dirty="0">
              <a:solidFill>
                <a:srgbClr val="980000"/>
              </a:solidFill>
            </a:endParaRPr>
          </a:p>
          <a:p>
            <a:pPr>
              <a:buClr>
                <a:schemeClr val="dk1"/>
              </a:buClr>
            </a:pPr>
            <a:endParaRPr sz="2400" dirty="0">
              <a:solidFill>
                <a:srgbClr val="980000"/>
              </a:solidFill>
            </a:endParaRPr>
          </a:p>
          <a:p>
            <a:pPr>
              <a:buClr>
                <a:schemeClr val="dk1"/>
              </a:buClr>
            </a:pPr>
            <a:endParaRPr sz="2400" dirty="0">
              <a:solidFill>
                <a:srgbClr val="980000"/>
              </a:solidFill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2036771" y="2417767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lane1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2210304" y="274064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lane2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2394071" y="306889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lane3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332071" y="1458567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runs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5130932" y="1458567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libraries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5212737" y="2672100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WT-HindIII-R1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8069831" y="1458567"/>
            <a:ext cx="2708799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library groups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428504" y="3039967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WT-HindIII-all</a:t>
            </a:r>
          </a:p>
        </p:txBody>
      </p:sp>
      <p:cxnSp>
        <p:nvCxnSpPr>
          <p:cNvPr id="129" name="Shape 129"/>
          <p:cNvCxnSpPr>
            <a:endCxn id="128" idx="1"/>
          </p:cNvCxnSpPr>
          <p:nvPr/>
        </p:nvCxnSpPr>
        <p:spPr>
          <a:xfrm rot="10800000" flipH="1">
            <a:off x="6498904" y="3238367"/>
            <a:ext cx="1929600" cy="5268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0" name="Shape 130"/>
          <p:cNvCxnSpPr>
            <a:stCxn id="126" idx="3"/>
            <a:endCxn id="128" idx="1"/>
          </p:cNvCxnSpPr>
          <p:nvPr/>
        </p:nvCxnSpPr>
        <p:spPr>
          <a:xfrm>
            <a:off x="6515537" y="2870500"/>
            <a:ext cx="1912800" cy="3680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" name="Shape 131"/>
          <p:cNvCxnSpPr/>
          <p:nvPr/>
        </p:nvCxnSpPr>
        <p:spPr>
          <a:xfrm>
            <a:off x="4038104" y="2883333"/>
            <a:ext cx="598400" cy="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" name="Shape 132"/>
          <p:cNvSpPr txBox="1"/>
          <p:nvPr/>
        </p:nvSpPr>
        <p:spPr>
          <a:xfrm>
            <a:off x="3651074" y="2285999"/>
            <a:ext cx="1256225" cy="58296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i="1" dirty="0">
                <a:solidFill>
                  <a:srgbClr val="B45F06"/>
                </a:solidFill>
              </a:rPr>
              <a:t>pairsam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5212737" y="3233549"/>
            <a:ext cx="1302800" cy="39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4248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Distiller data flow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2332067" y="6067200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</a:rPr>
              <a:t>products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10571300" y="4971033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>
                <a:solidFill>
                  <a:srgbClr val="38761D"/>
                </a:solidFill>
              </a:rPr>
              <a:t>sam/bam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0571300" y="5376900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>
                <a:solidFill>
                  <a:srgbClr val="38761D"/>
                </a:solidFill>
              </a:rPr>
              <a:t>pairs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10571300" y="5828100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>
                <a:solidFill>
                  <a:srgbClr val="38761D"/>
                </a:solidFill>
              </a:rPr>
              <a:t>coolers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10571300" y="6224400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>
                <a:solidFill>
                  <a:srgbClr val="38761D"/>
                </a:solidFill>
              </a:rPr>
              <a:t>stats</a:t>
            </a:r>
          </a:p>
        </p:txBody>
      </p:sp>
      <p:cxnSp>
        <p:nvCxnSpPr>
          <p:cNvPr id="144" name="Shape 144"/>
          <p:cNvCxnSpPr/>
          <p:nvPr/>
        </p:nvCxnSpPr>
        <p:spPr>
          <a:xfrm>
            <a:off x="1308400" y="1968933"/>
            <a:ext cx="3300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5" name="Shape 145"/>
          <p:cNvCxnSpPr/>
          <p:nvPr/>
        </p:nvCxnSpPr>
        <p:spPr>
          <a:xfrm>
            <a:off x="1308400" y="3480100"/>
            <a:ext cx="3300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6" name="Shape 146"/>
          <p:cNvCxnSpPr/>
          <p:nvPr/>
        </p:nvCxnSpPr>
        <p:spPr>
          <a:xfrm>
            <a:off x="1312795" y="4971033"/>
            <a:ext cx="3300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7" name="Shape 147"/>
          <p:cNvCxnSpPr/>
          <p:nvPr/>
        </p:nvCxnSpPr>
        <p:spPr>
          <a:xfrm rot="5400000">
            <a:off x="8985667" y="5985733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8" name="Shape 148"/>
          <p:cNvCxnSpPr/>
          <p:nvPr/>
        </p:nvCxnSpPr>
        <p:spPr>
          <a:xfrm rot="5400000">
            <a:off x="5717733" y="5985733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9" name="Shape 149"/>
          <p:cNvCxnSpPr/>
          <p:nvPr/>
        </p:nvCxnSpPr>
        <p:spPr>
          <a:xfrm rot="5400000">
            <a:off x="2782033" y="5985733"/>
            <a:ext cx="2928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0" name="Shape 150"/>
          <p:cNvSpPr txBox="1"/>
          <p:nvPr/>
        </p:nvSpPr>
        <p:spPr>
          <a:xfrm>
            <a:off x="5283400" y="6067200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products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8529067" y="6067200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</a:rPr>
              <a:t>products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10000" y="1730500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>
                <a:solidFill>
                  <a:srgbClr val="980000"/>
                </a:solidFill>
              </a:rPr>
              <a:t>input</a:t>
            </a:r>
          </a:p>
          <a:p>
            <a:pPr>
              <a:buClr>
                <a:schemeClr val="dk1"/>
              </a:buClr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310000" y="3164833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solidFill>
                  <a:srgbClr val="980000"/>
                </a:solidFill>
              </a:rPr>
              <a:t>input</a:t>
            </a:r>
          </a:p>
          <a:p>
            <a:endParaRPr>
              <a:solidFill>
                <a:srgbClr val="980000"/>
              </a:solidFill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310000" y="4671033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>
                <a:solidFill>
                  <a:srgbClr val="980000"/>
                </a:solidFill>
              </a:rPr>
              <a:t>input</a:t>
            </a:r>
          </a:p>
          <a:p>
            <a:endParaRPr>
              <a:solidFill>
                <a:srgbClr val="980000"/>
              </a:solidFill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2036771" y="1503367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lane1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2210304" y="1826250"/>
            <a:ext cx="1042400" cy="3967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lane2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2394071" y="2154499"/>
            <a:ext cx="1042400" cy="3967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2332071" y="848967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runs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130932" y="848967"/>
            <a:ext cx="14932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libraries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5212737" y="1757700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WT-HindIII-R1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2036771" y="3027367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lane1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2210304" y="335024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lane2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2394071" y="367849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lane3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036771" y="4551367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lane1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2210304" y="487424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lane2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394071" y="5202499"/>
            <a:ext cx="10424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lane3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212737" y="3281700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WT-HindIII-R2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5232537" y="4805700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WT-MboI-R1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8069831" y="848967"/>
            <a:ext cx="2708799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/>
              <a:t>library groups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8428504" y="2430367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WT-HindIII-all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428504" y="4205367"/>
            <a:ext cx="1302800" cy="39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WT-all</a:t>
            </a:r>
          </a:p>
        </p:txBody>
      </p:sp>
      <p:cxnSp>
        <p:nvCxnSpPr>
          <p:cNvPr id="172" name="Shape 172"/>
          <p:cNvCxnSpPr>
            <a:stCxn id="160" idx="3"/>
            <a:endCxn id="170" idx="1"/>
          </p:cNvCxnSpPr>
          <p:nvPr/>
        </p:nvCxnSpPr>
        <p:spPr>
          <a:xfrm>
            <a:off x="6515537" y="1956100"/>
            <a:ext cx="1912800" cy="6728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3" name="Shape 173"/>
          <p:cNvCxnSpPr>
            <a:stCxn id="167" idx="3"/>
            <a:endCxn id="170" idx="1"/>
          </p:cNvCxnSpPr>
          <p:nvPr/>
        </p:nvCxnSpPr>
        <p:spPr>
          <a:xfrm rot="10800000" flipH="1">
            <a:off x="6515537" y="2628900"/>
            <a:ext cx="1912800" cy="8512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4" name="Shape 174"/>
          <p:cNvCxnSpPr>
            <a:stCxn id="160" idx="3"/>
            <a:endCxn id="171" idx="1"/>
          </p:cNvCxnSpPr>
          <p:nvPr/>
        </p:nvCxnSpPr>
        <p:spPr>
          <a:xfrm>
            <a:off x="6515537" y="1956100"/>
            <a:ext cx="1912800" cy="24476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5" name="Shape 175"/>
          <p:cNvCxnSpPr>
            <a:stCxn id="167" idx="3"/>
            <a:endCxn id="171" idx="1"/>
          </p:cNvCxnSpPr>
          <p:nvPr/>
        </p:nvCxnSpPr>
        <p:spPr>
          <a:xfrm>
            <a:off x="6515537" y="3480100"/>
            <a:ext cx="1912800" cy="9236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>
            <a:stCxn id="168" idx="3"/>
            <a:endCxn id="171" idx="1"/>
          </p:cNvCxnSpPr>
          <p:nvPr/>
        </p:nvCxnSpPr>
        <p:spPr>
          <a:xfrm rot="10800000" flipH="1">
            <a:off x="6535337" y="4403700"/>
            <a:ext cx="1893200" cy="60040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7" name="Shape 177"/>
          <p:cNvCxnSpPr/>
          <p:nvPr/>
        </p:nvCxnSpPr>
        <p:spPr>
          <a:xfrm>
            <a:off x="4038104" y="1968933"/>
            <a:ext cx="598400" cy="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8" name="Shape 178"/>
          <p:cNvCxnSpPr/>
          <p:nvPr/>
        </p:nvCxnSpPr>
        <p:spPr>
          <a:xfrm>
            <a:off x="4038104" y="3480100"/>
            <a:ext cx="598400" cy="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9" name="Shape 179"/>
          <p:cNvCxnSpPr/>
          <p:nvPr/>
        </p:nvCxnSpPr>
        <p:spPr>
          <a:xfrm>
            <a:off x="4046071" y="5072633"/>
            <a:ext cx="598400" cy="0"/>
          </a:xfrm>
          <a:prstGeom prst="straightConnector1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310000" y="5680933"/>
            <a:ext cx="1206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>
                <a:solidFill>
                  <a:srgbClr val="980000"/>
                </a:solidFill>
              </a:rPr>
              <a:t>fastq</a:t>
            </a:r>
          </a:p>
          <a:p>
            <a:r>
              <a:rPr lang="en" i="1">
                <a:solidFill>
                  <a:srgbClr val="980000"/>
                </a:solidFill>
              </a:rPr>
              <a:t>SRA</a:t>
            </a:r>
          </a:p>
          <a:p>
            <a:endParaRPr>
              <a:solidFill>
                <a:srgbClr val="980000"/>
              </a:solidFill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3767300" y="1503367"/>
            <a:ext cx="1140000" cy="4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i="1" dirty="0">
                <a:solidFill>
                  <a:srgbClr val="B45F06"/>
                </a:solidFill>
              </a:rPr>
              <a:t>pairsam</a:t>
            </a:r>
          </a:p>
        </p:txBody>
      </p:sp>
    </p:spTree>
    <p:extLst>
      <p:ext uri="{BB962C8B-B14F-4D97-AF65-F5344CB8AC3E}">
        <p14:creationId xmlns:p14="http://schemas.microsoft.com/office/powerpoint/2010/main" val="135054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01" y="878134"/>
            <a:ext cx="6820132" cy="59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7078900" y="3083800"/>
            <a:ext cx="4400000" cy="351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067">
                <a:solidFill>
                  <a:srgbClr val="24292E"/>
                </a:solidFill>
              </a:rPr>
              <a:t>* chimeric reads may represent Hi-C molecules formed via multiple ligation events and thus cannot be interpreted as unambiguous pairs.</a:t>
            </a: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067">
                <a:solidFill>
                  <a:srgbClr val="24292E"/>
                </a:solidFill>
              </a:rPr>
              <a:t>** some chimeric reads correspond to valid Hi-C molecules formed via a single ligation event, with the ligation junction sequenced through on one side. Following Juicer’s procedure, pairsamtools rescue such molecules, report their outer-most mapped positions and tag them as "CX" pair type. Such molecules can and should be used in downstream analysis.</a:t>
            </a:r>
          </a:p>
          <a:p>
            <a:pPr>
              <a:lnSpc>
                <a:spcPct val="115000"/>
              </a:lnSpc>
            </a:pPr>
            <a:r>
              <a:rPr lang="en" sz="1067">
                <a:solidFill>
                  <a:srgbClr val="24292E"/>
                </a:solidFill>
              </a:rPr>
              <a:t>*** pairsamtools detect molecules that could be formed via PCR duplication and tags them as "DD" pair type. These pairs should be excluded from downstream analyses.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Hi-C molecule types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101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2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1700214"/>
            <a:ext cx="7164388" cy="284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3C/Hi-C sources of bias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92600" y="3716338"/>
            <a:ext cx="8317142" cy="3025180"/>
            <a:chOff x="268600" y="3716338"/>
            <a:chExt cx="8317142" cy="3025180"/>
          </a:xfrm>
        </p:grpSpPr>
        <p:cxnSp>
          <p:nvCxnSpPr>
            <p:cNvPr id="43012" name="Straight Arrow Connector 2"/>
            <p:cNvCxnSpPr>
              <a:cxnSpLocks noChangeShapeType="1"/>
              <a:stCxn id="43017" idx="0"/>
            </p:cNvCxnSpPr>
            <p:nvPr/>
          </p:nvCxnSpPr>
          <p:spPr bwMode="auto">
            <a:xfrm flipH="1" flipV="1">
              <a:off x="1724025" y="4581526"/>
              <a:ext cx="235744" cy="1236662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43013" name="Straight Arrow Connector 8"/>
            <p:cNvCxnSpPr>
              <a:cxnSpLocks noChangeShapeType="1"/>
              <a:stCxn id="43015" idx="0"/>
            </p:cNvCxnSpPr>
            <p:nvPr/>
          </p:nvCxnSpPr>
          <p:spPr bwMode="auto">
            <a:xfrm flipV="1">
              <a:off x="4361657" y="4221164"/>
              <a:ext cx="386556" cy="720724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43014" name="Straight Arrow Connector 9"/>
            <p:cNvCxnSpPr>
              <a:cxnSpLocks noChangeShapeType="1"/>
              <a:stCxn id="43016" idx="0"/>
            </p:cNvCxnSpPr>
            <p:nvPr/>
          </p:nvCxnSpPr>
          <p:spPr bwMode="auto">
            <a:xfrm flipV="1">
              <a:off x="6888163" y="3716338"/>
              <a:ext cx="812800" cy="210185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43015" name="TextBox 11"/>
            <p:cNvSpPr txBox="1">
              <a:spLocks noChangeArrowheads="1"/>
            </p:cNvSpPr>
            <p:nvPr/>
          </p:nvSpPr>
          <p:spPr bwMode="auto">
            <a:xfrm>
              <a:off x="2972847" y="4941888"/>
              <a:ext cx="277761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Ligation efficiency as a </a:t>
              </a:r>
            </a:p>
            <a:p>
              <a:pPr algn="ctr"/>
              <a:r>
                <a:rPr lang="en-US" dirty="0"/>
                <a:t>function of fragment length</a:t>
              </a:r>
            </a:p>
          </p:txBody>
        </p:sp>
        <p:sp>
          <p:nvSpPr>
            <p:cNvPr id="43016" name="TextBox 12"/>
            <p:cNvSpPr txBox="1">
              <a:spLocks noChangeArrowheads="1"/>
            </p:cNvSpPr>
            <p:nvPr/>
          </p:nvSpPr>
          <p:spPr bwMode="auto">
            <a:xfrm>
              <a:off x="5190582" y="5818188"/>
              <a:ext cx="3395160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Sequencing efficiency as a</a:t>
              </a:r>
            </a:p>
            <a:p>
              <a:pPr algn="ctr"/>
              <a:r>
                <a:rPr lang="en-US" dirty="0"/>
                <a:t>function of sequence compositio</a:t>
              </a:r>
              <a:r>
                <a:rPr lang="en-US" sz="2000" dirty="0"/>
                <a:t>n</a:t>
              </a:r>
            </a:p>
          </p:txBody>
        </p:sp>
        <p:sp>
          <p:nvSpPr>
            <p:cNvPr id="43017" name="TextBox 15"/>
            <p:cNvSpPr txBox="1">
              <a:spLocks noChangeArrowheads="1"/>
            </p:cNvSpPr>
            <p:nvPr/>
          </p:nvSpPr>
          <p:spPr bwMode="auto">
            <a:xfrm>
              <a:off x="268600" y="5818188"/>
              <a:ext cx="338233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Digestion efficiency as a</a:t>
              </a:r>
            </a:p>
            <a:p>
              <a:pPr algn="ctr"/>
              <a:r>
                <a:rPr lang="en-US" dirty="0"/>
                <a:t>function of sequence composition</a:t>
              </a:r>
            </a:p>
            <a:p>
              <a:pPr algn="ctr"/>
              <a:r>
                <a:rPr lang="en-US" dirty="0"/>
                <a:t>(and DNA compaction)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212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351584" y="0"/>
            <a:ext cx="7630616" cy="766192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Explicit bias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correction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52710" y="726524"/>
            <a:ext cx="8075738" cy="1910389"/>
            <a:chOff x="456702" y="672951"/>
            <a:chExt cx="8075738" cy="1910389"/>
          </a:xfrm>
        </p:grpSpPr>
        <p:grpSp>
          <p:nvGrpSpPr>
            <p:cNvPr id="44038" name="Group 10"/>
            <p:cNvGrpSpPr>
              <a:grpSpLocks/>
            </p:cNvGrpSpPr>
            <p:nvPr/>
          </p:nvGrpSpPr>
          <p:grpSpPr bwMode="auto">
            <a:xfrm>
              <a:off x="839417" y="908720"/>
              <a:ext cx="5604791" cy="1674620"/>
              <a:chOff x="899592" y="1548338"/>
              <a:chExt cx="7740352" cy="2312710"/>
            </a:xfrm>
          </p:grpSpPr>
          <p:pic>
            <p:nvPicPr>
              <p:cNvPr id="44043" name="Picture 11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99592" y="1548338"/>
                <a:ext cx="2880320" cy="2312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4" name="Picture 12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768089" y="1556792"/>
                <a:ext cx="4871855" cy="2304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4045" name="Rectangle 16"/>
              <p:cNvSpPr>
                <a:spLocks noChangeArrowheads="1"/>
              </p:cNvSpPr>
              <p:nvPr/>
            </p:nvSpPr>
            <p:spPr bwMode="auto">
              <a:xfrm>
                <a:off x="3826519" y="1556792"/>
                <a:ext cx="279664" cy="2880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1400">
                  <a:cs typeface="Times New Roman" pitchFamily="18" charset="0"/>
                </a:endParaRPr>
              </a:p>
            </p:txBody>
          </p:sp>
        </p:grpSp>
        <p:sp>
          <p:nvSpPr>
            <p:cNvPr id="44039" name="TextBox 14"/>
            <p:cNvSpPr txBox="1">
              <a:spLocks noChangeArrowheads="1"/>
            </p:cNvSpPr>
            <p:nvPr/>
          </p:nvSpPr>
          <p:spPr bwMode="auto">
            <a:xfrm>
              <a:off x="456702" y="672951"/>
              <a:ext cx="428384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Fragment length influences ligation efficiency</a:t>
              </a:r>
            </a:p>
          </p:txBody>
        </p:sp>
        <p:pic>
          <p:nvPicPr>
            <p:cNvPr id="44040" name="Picture 1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380312" y="1412776"/>
              <a:ext cx="1152128" cy="286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2" name="TextBox 17"/>
            <p:cNvSpPr txBox="1">
              <a:spLocks noChangeArrowheads="1"/>
            </p:cNvSpPr>
            <p:nvPr/>
          </p:nvSpPr>
          <p:spPr bwMode="auto">
            <a:xfrm>
              <a:off x="7524328" y="836712"/>
              <a:ext cx="64655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/>
                <a:t>Model: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63552" y="4653137"/>
            <a:ext cx="7631332" cy="1752563"/>
            <a:chOff x="539552" y="4653136"/>
            <a:chExt cx="7631332" cy="1752563"/>
          </a:xfrm>
        </p:grpSpPr>
        <p:sp>
          <p:nvSpPr>
            <p:cNvPr id="18" name="TextBox 14"/>
            <p:cNvSpPr txBox="1">
              <a:spLocks noChangeArrowheads="1"/>
            </p:cNvSpPr>
            <p:nvPr/>
          </p:nvSpPr>
          <p:spPr bwMode="auto">
            <a:xfrm>
              <a:off x="539552" y="4653136"/>
              <a:ext cx="439037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Sequence uniqueness determines </a:t>
              </a:r>
              <a:r>
                <a:rPr lang="en-US" sz="1400" dirty="0" err="1"/>
                <a:t>mappability</a:t>
              </a:r>
              <a:endParaRPr lang="en-US" sz="1400" dirty="0"/>
            </a:p>
          </p:txBody>
        </p:sp>
        <p:grpSp>
          <p:nvGrpSpPr>
            <p:cNvPr id="23" name="Group 19"/>
            <p:cNvGrpSpPr>
              <a:grpSpLocks/>
            </p:cNvGrpSpPr>
            <p:nvPr/>
          </p:nvGrpSpPr>
          <p:grpSpPr bwMode="auto">
            <a:xfrm>
              <a:off x="817037" y="4941168"/>
              <a:ext cx="5555163" cy="1464531"/>
              <a:chOff x="648072" y="2221799"/>
              <a:chExt cx="7812360" cy="2060218"/>
            </a:xfrm>
          </p:grpSpPr>
          <p:pic>
            <p:nvPicPr>
              <p:cNvPr id="24" name="Picture 20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48072" y="2222500"/>
                <a:ext cx="7812360" cy="2059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Rectangle 16"/>
              <p:cNvSpPr>
                <a:spLocks noChangeArrowheads="1"/>
              </p:cNvSpPr>
              <p:nvPr/>
            </p:nvSpPr>
            <p:spPr bwMode="auto">
              <a:xfrm>
                <a:off x="3635896" y="2221799"/>
                <a:ext cx="279664" cy="24088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1400">
                  <a:cs typeface="Times New Roman" pitchFamily="18" charset="0"/>
                </a:endParaRPr>
              </a:p>
            </p:txBody>
          </p:sp>
          <p:sp>
            <p:nvSpPr>
              <p:cNvPr id="26" name="Rectangle 16"/>
              <p:cNvSpPr>
                <a:spLocks noChangeArrowheads="1"/>
              </p:cNvSpPr>
              <p:nvPr/>
            </p:nvSpPr>
            <p:spPr bwMode="auto">
              <a:xfrm>
                <a:off x="683568" y="2276872"/>
                <a:ext cx="279664" cy="2880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1400">
                  <a:cs typeface="Times New Roman" pitchFamily="18" charset="0"/>
                </a:endParaRPr>
              </a:p>
            </p:txBody>
          </p:sp>
        </p:grpSp>
        <p:pic>
          <p:nvPicPr>
            <p:cNvPr id="28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668344" y="5301208"/>
              <a:ext cx="447159" cy="321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680632" y="5661248"/>
              <a:ext cx="474559" cy="30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25"/>
            <p:cNvSpPr txBox="1">
              <a:spLocks noChangeArrowheads="1"/>
            </p:cNvSpPr>
            <p:nvPr/>
          </p:nvSpPr>
          <p:spPr bwMode="auto">
            <a:xfrm>
              <a:off x="7524328" y="4797152"/>
              <a:ext cx="64655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/>
                <a:t>Model: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63552" y="2768892"/>
            <a:ext cx="7920880" cy="1740229"/>
            <a:chOff x="539552" y="2708920"/>
            <a:chExt cx="7920880" cy="1740229"/>
          </a:xfrm>
        </p:grpSpPr>
        <p:grpSp>
          <p:nvGrpSpPr>
            <p:cNvPr id="19" name="Group 15"/>
            <p:cNvGrpSpPr>
              <a:grpSpLocks/>
            </p:cNvGrpSpPr>
            <p:nvPr/>
          </p:nvGrpSpPr>
          <p:grpSpPr bwMode="auto">
            <a:xfrm>
              <a:off x="683568" y="2780928"/>
              <a:ext cx="5832648" cy="1668221"/>
              <a:chOff x="1008112" y="1916832"/>
              <a:chExt cx="7164288" cy="2048496"/>
            </a:xfrm>
          </p:grpSpPr>
          <p:pic>
            <p:nvPicPr>
              <p:cNvPr id="20" name="Picture 16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008112" y="1916832"/>
                <a:ext cx="7164288" cy="20484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1043608" y="1988840"/>
                <a:ext cx="279664" cy="2880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1400">
                  <a:cs typeface="Times New Roman" pitchFamily="18" charset="0"/>
                </a:endParaRPr>
              </a:p>
            </p:txBody>
          </p:sp>
          <p:sp>
            <p:nvSpPr>
              <p:cNvPr id="22" name="Rectangle 16"/>
              <p:cNvSpPr>
                <a:spLocks noChangeArrowheads="1"/>
              </p:cNvSpPr>
              <p:nvPr/>
            </p:nvSpPr>
            <p:spPr bwMode="auto">
              <a:xfrm>
                <a:off x="3932296" y="1916832"/>
                <a:ext cx="279664" cy="2880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sz="1400">
                  <a:cs typeface="Times New Roman" pitchFamily="18" charset="0"/>
                </a:endParaRPr>
              </a:p>
            </p:txBody>
          </p:sp>
        </p:grpSp>
        <p:pic>
          <p:nvPicPr>
            <p:cNvPr id="27" name="Picture 4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452320" y="3321227"/>
              <a:ext cx="1008112" cy="323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Box 24"/>
            <p:cNvSpPr txBox="1">
              <a:spLocks noChangeArrowheads="1"/>
            </p:cNvSpPr>
            <p:nvPr/>
          </p:nvSpPr>
          <p:spPr bwMode="auto">
            <a:xfrm>
              <a:off x="7524328" y="2780928"/>
              <a:ext cx="64655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/>
                <a:t>Model:</a:t>
              </a:r>
            </a:p>
          </p:txBody>
        </p:sp>
        <p:sp>
          <p:nvSpPr>
            <p:cNvPr id="17" name="TextBox 8"/>
            <p:cNvSpPr txBox="1">
              <a:spLocks noChangeArrowheads="1"/>
            </p:cNvSpPr>
            <p:nvPr/>
          </p:nvSpPr>
          <p:spPr bwMode="auto">
            <a:xfrm>
              <a:off x="539552" y="2708920"/>
              <a:ext cx="590164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G/C-content influences amplification and sequencing efficiency</a:t>
              </a:r>
            </a:p>
          </p:txBody>
        </p:sp>
      </p:grp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7640396" y="6546850"/>
            <a:ext cx="2726814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 err="1">
                <a:solidFill>
                  <a:srgbClr val="000000"/>
                </a:solidFill>
              </a:rPr>
              <a:t>Yaffe</a:t>
            </a:r>
            <a:r>
              <a:rPr lang="en-US" sz="1400" dirty="0">
                <a:solidFill>
                  <a:srgbClr val="000000"/>
                </a:solidFill>
              </a:rPr>
              <a:t> &amp; </a:t>
            </a:r>
            <a:r>
              <a:rPr lang="en-US" sz="1400" dirty="0" err="1">
                <a:solidFill>
                  <a:srgbClr val="000000"/>
                </a:solidFill>
              </a:rPr>
              <a:t>Tanay</a:t>
            </a:r>
            <a:r>
              <a:rPr lang="en-US" sz="1400" dirty="0">
                <a:solidFill>
                  <a:srgbClr val="000000"/>
                </a:solidFill>
              </a:rPr>
              <a:t>, Nat. Genetics (2011</a:t>
            </a:r>
            <a:r>
              <a:rPr lang="en-US" sz="1400" dirty="0">
                <a:solidFill>
                  <a:srgbClr val="000000"/>
                </a:solidFill>
              </a:rPr>
              <a:t>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83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http://latex.codecogs.com/png.latex?%5Cdpi%7B300%7D%20O_%7Bi%2Cj%7D%20%3D%20B_i%20%5Ccdot%20B_j%20%5Ccdot%20T_%7Bi%2Cj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5760" y="2006174"/>
            <a:ext cx="3024336" cy="3859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>
            <a:spLocks/>
          </p:cNvSpPr>
          <p:nvPr/>
        </p:nvSpPr>
        <p:spPr bwMode="auto">
          <a:xfrm>
            <a:off x="7536161" y="2078182"/>
            <a:ext cx="2771285" cy="23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38528" bIns="0">
            <a:spAutoFit/>
          </a:bodyPr>
          <a:lstStyle>
            <a:lvl1pPr marL="444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536" dirty="0">
                <a:solidFill>
                  <a:srgbClr val="000000"/>
                </a:solidFill>
                <a:cs typeface="Arial" panose="020B0604020202020204" pitchFamily="34" charset="0"/>
              </a:rPr>
              <a:t>b</a:t>
            </a:r>
            <a:r>
              <a:rPr lang="en-US" altLang="en-US" sz="1536" dirty="0">
                <a:solidFill>
                  <a:srgbClr val="000000"/>
                </a:solidFill>
                <a:cs typeface="Arial" panose="020B0604020202020204" pitchFamily="34" charset="0"/>
              </a:rPr>
              <a:t>iases are multiplicative</a:t>
            </a:r>
            <a:endParaRPr lang="en-US" altLang="en-US" sz="1536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857" y="2564904"/>
            <a:ext cx="1048397" cy="63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70220" y="1070070"/>
            <a:ext cx="5465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Alternatively, don’t explicitly model sources of bias</a:t>
            </a:r>
          </a:p>
          <a:p>
            <a:pPr algn="ctr"/>
            <a:r>
              <a:rPr lang="en-US" sz="2000" dirty="0"/>
              <a:t>Only assume:</a:t>
            </a:r>
            <a:endParaRPr lang="en-US" sz="2000" dirty="0"/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7432166" y="6548042"/>
            <a:ext cx="2997913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 err="1">
                <a:solidFill>
                  <a:srgbClr val="000000"/>
                </a:solidFill>
              </a:rPr>
              <a:t>Imakaev</a:t>
            </a:r>
            <a:r>
              <a:rPr lang="en-US" sz="1400" dirty="0">
                <a:solidFill>
                  <a:srgbClr val="000000"/>
                </a:solidFill>
              </a:rPr>
              <a:t> et al., Nature Methods (2012)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7420206" y="2654246"/>
            <a:ext cx="2924267" cy="47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38528" bIns="0">
            <a:spAutoFit/>
          </a:bodyPr>
          <a:lstStyle>
            <a:lvl1pPr marL="4445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536" dirty="0">
                <a:solidFill>
                  <a:srgbClr val="000000"/>
                </a:solidFill>
                <a:cs typeface="Arial" panose="020B0604020202020204" pitchFamily="34" charset="0"/>
              </a:rPr>
              <a:t>total relative contact probabilities for each bin should sum to 1</a:t>
            </a:r>
            <a:endParaRPr lang="en-US" altLang="en-US" sz="1536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19537" y="3590350"/>
            <a:ext cx="8230135" cy="2358930"/>
            <a:chOff x="395536" y="4005064"/>
            <a:chExt cx="8230135" cy="2358930"/>
          </a:xfrm>
        </p:grpSpPr>
        <p:sp>
          <p:nvSpPr>
            <p:cNvPr id="29" name="TextBox 28"/>
            <p:cNvSpPr txBox="1"/>
            <p:nvPr/>
          </p:nvSpPr>
          <p:spPr>
            <a:xfrm>
              <a:off x="395536" y="4005064"/>
              <a:ext cx="42393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Solution: Iterative correction algorithm</a:t>
              </a:r>
              <a:endParaRPr lang="en-US" sz="2000" dirty="0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 bwMode="auto">
            <a:xfrm>
              <a:off x="467544" y="4509120"/>
              <a:ext cx="2664296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38528" bIns="0">
              <a:spAutoFit/>
            </a:bodyPr>
            <a:lstStyle>
              <a:lvl1pPr marL="4445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  <a:t>a.k.a.</a:t>
              </a:r>
              <a:r>
                <a:rPr lang="en-US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  <a:t/>
              </a:r>
              <a:br>
                <a:rPr lang="en-US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</a:br>
              <a:r>
                <a:rPr lang="en-US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  <a:t>Proportional fitting</a:t>
              </a:r>
            </a:p>
            <a:p>
              <a:endParaRPr lang="en-US" altLang="en-US" sz="2000" dirty="0">
                <a:solidFill>
                  <a:srgbClr val="000000"/>
                </a:solidFill>
                <a:cs typeface="Arial" panose="020B0604020202020204" pitchFamily="34" charset="0"/>
              </a:endParaRPr>
            </a:p>
            <a:p>
              <a:r>
                <a:rPr lang="en-US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  <a:t>a.k.a.</a:t>
              </a:r>
            </a:p>
            <a:p>
              <a:r>
                <a:rPr lang="en-US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  <a:t>Matrix balancing</a:t>
              </a:r>
              <a:endParaRPr lang="en-US" altLang="en-US" sz="20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2200" y="4293096"/>
              <a:ext cx="2253471" cy="207089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085"/>
            <a:ext cx="10515600" cy="1325563"/>
          </a:xfrm>
        </p:spPr>
        <p:txBody>
          <a:bodyPr/>
          <a:lstStyle/>
          <a:p>
            <a:r>
              <a:rPr lang="en-US" dirty="0" smtClean="0"/>
              <a:t>Matrix balancing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46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5480" y="3402965"/>
            <a:ext cx="8229600" cy="209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extBox 1"/>
          <p:cNvSpPr txBox="1">
            <a:spLocks noChangeArrowheads="1"/>
          </p:cNvSpPr>
          <p:nvPr/>
        </p:nvSpPr>
        <p:spPr bwMode="auto">
          <a:xfrm>
            <a:off x="2089468" y="1939876"/>
            <a:ext cx="7993062" cy="109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DNA is </a:t>
            </a:r>
            <a:r>
              <a:rPr lang="en-US" b="1" dirty="0"/>
              <a:t>locally</a:t>
            </a:r>
            <a:r>
              <a:rPr lang="en-US" dirty="0"/>
              <a:t> compacted using </a:t>
            </a:r>
            <a:r>
              <a:rPr lang="en-US" i="1" dirty="0"/>
              <a:t>histone octamers</a:t>
            </a:r>
            <a:r>
              <a:rPr lang="en-US" dirty="0"/>
              <a:t> to form </a:t>
            </a:r>
            <a:r>
              <a:rPr lang="en-US" i="1" dirty="0"/>
              <a:t>nucleosomes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DNA is </a:t>
            </a:r>
            <a:r>
              <a:rPr lang="en-US" b="1" dirty="0"/>
              <a:t>globally</a:t>
            </a:r>
            <a:r>
              <a:rPr lang="en-US" dirty="0"/>
              <a:t> compacted by way of </a:t>
            </a:r>
            <a:r>
              <a:rPr lang="en-US" i="1" dirty="0"/>
              <a:t>chromosomes </a:t>
            </a:r>
            <a:r>
              <a:rPr lang="en-US" dirty="0"/>
              <a:t>(at least, during cell division / mitosis)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Intermediate packaging mechanisms are subject of heavy speculation</a:t>
            </a:r>
          </a:p>
        </p:txBody>
      </p:sp>
      <p:sp>
        <p:nvSpPr>
          <p:cNvPr id="10245" name="TextBox 1"/>
          <p:cNvSpPr txBox="1">
            <a:spLocks noChangeArrowheads="1"/>
          </p:cNvSpPr>
          <p:nvPr/>
        </p:nvSpPr>
        <p:spPr bwMode="auto">
          <a:xfrm>
            <a:off x="4773930" y="5490528"/>
            <a:ext cx="28536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???     ???     ???     ???     ???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Genome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4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assessment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37" y="1690688"/>
            <a:ext cx="9785406" cy="35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16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assessment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37" y="1690688"/>
            <a:ext cx="9785406" cy="3560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046" y="2346961"/>
            <a:ext cx="9578077" cy="31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10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assessment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37" y="1690688"/>
            <a:ext cx="9785406" cy="3560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348864"/>
            <a:ext cx="9504456" cy="3411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640" y="5087425"/>
            <a:ext cx="2499360" cy="17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85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26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7" y="2564904"/>
            <a:ext cx="3311291" cy="2684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36361" y="22056"/>
            <a:ext cx="133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~1-10Mb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423593" y="5419703"/>
            <a:ext cx="3794041" cy="1181734"/>
            <a:chOff x="493004" y="1361361"/>
            <a:chExt cx="9418326" cy="2933534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609600" y="1676400"/>
              <a:ext cx="8001000" cy="23622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800">
                <a:latin typeface="Arial" pitchFamily="-65" charset="0"/>
                <a:ea typeface="Times New Roman" pitchFamily="-65" charset="0"/>
                <a:cs typeface="Times New Roman" pitchFamily="-65" charset="0"/>
              </a:endParaRPr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46138" y="1811338"/>
              <a:ext cx="7132637" cy="2016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8715625" y="2675982"/>
              <a:ext cx="1195705" cy="534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dirty="0"/>
                <a:t>LADs</a:t>
              </a:r>
              <a:endParaRPr lang="en-GB" sz="800" dirty="0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503488" y="3640138"/>
              <a:ext cx="3897312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800" dirty="0"/>
                <a:t>chromosomal position (Mb)</a:t>
              </a: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 rot="16200000">
              <a:off x="-706354" y="2560719"/>
              <a:ext cx="2933534" cy="53481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 dirty="0"/>
                <a:t>log</a:t>
              </a:r>
              <a:r>
                <a:rPr lang="en-US" sz="800" baseline="-25000" dirty="0"/>
                <a:t>2</a:t>
              </a:r>
              <a:r>
                <a:rPr lang="en-US" sz="800" dirty="0"/>
                <a:t>(lamina association)</a:t>
              </a:r>
              <a:endParaRPr lang="en-GB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33799" y="1739900"/>
              <a:ext cx="2142775" cy="534818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800" dirty="0">
                  <a:latin typeface="Arial" charset="0"/>
                  <a:ea typeface="Times New Roman" charset="0"/>
                  <a:cs typeface="Times New Roman" charset="0"/>
                </a:rPr>
                <a:t>chromosome 4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47528" y="1052736"/>
            <a:ext cx="4752528" cy="1288528"/>
            <a:chOff x="323850" y="1412875"/>
            <a:chExt cx="8431213" cy="2381250"/>
          </a:xfrm>
        </p:grpSpPr>
        <p:pic>
          <p:nvPicPr>
            <p:cNvPr id="20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3850" y="1412875"/>
              <a:ext cx="2309813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54388" y="1428750"/>
              <a:ext cx="2289175" cy="2360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3"/>
            <p:cNvSpPr txBox="1">
              <a:spLocks noChangeArrowheads="1"/>
            </p:cNvSpPr>
            <p:nvPr/>
          </p:nvSpPr>
          <p:spPr bwMode="auto">
            <a:xfrm>
              <a:off x="2778125" y="2204017"/>
              <a:ext cx="592081" cy="1023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000" dirty="0"/>
                <a:t>/</a:t>
              </a:r>
            </a:p>
          </p:txBody>
        </p:sp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450013" y="1412875"/>
              <a:ext cx="2305050" cy="2376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>
              <a:off x="5665787" y="2204017"/>
              <a:ext cx="668862" cy="1023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000" dirty="0"/>
                <a:t>=</a:t>
              </a:r>
            </a:p>
          </p:txBody>
        </p:sp>
      </p:grp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209800" y="-1488"/>
            <a:ext cx="7772400" cy="838200"/>
          </a:xfrm>
        </p:spPr>
        <p:txBody>
          <a:bodyPr>
            <a:normAutofit/>
          </a:bodyPr>
          <a:lstStyle/>
          <a:p>
            <a:r>
              <a:rPr lang="en-US" sz="2800" dirty="0"/>
              <a:t>Compartments</a:t>
            </a:r>
            <a:endParaRPr lang="en-US" sz="28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6420544" y="1081768"/>
            <a:ext cx="4211960" cy="5371569"/>
            <a:chOff x="4932040" y="1052736"/>
            <a:chExt cx="4211960" cy="5371569"/>
          </a:xfrm>
        </p:grpSpPr>
        <p:pic>
          <p:nvPicPr>
            <p:cNvPr id="26" name="Picture 2"/>
            <p:cNvPicPr>
              <a:picLocks noChangeAspect="1"/>
            </p:cNvPicPr>
            <p:nvPr/>
          </p:nvPicPr>
          <p:blipFill rotWithShape="1">
            <a:blip r:embed="rId7"/>
            <a:srcRect b="60699"/>
            <a:stretch/>
          </p:blipFill>
          <p:spPr bwMode="auto">
            <a:xfrm>
              <a:off x="5652120" y="1052736"/>
              <a:ext cx="2928352" cy="1730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4932040" y="3284984"/>
              <a:ext cx="421196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Arial" charset="0"/>
                  <a:ea typeface="ＭＳ Ｐゴシック" charset="0"/>
                </a:rPr>
                <a:t>Eigendecomposition</a:t>
              </a:r>
              <a:r>
                <a:rPr lang="en-US" dirty="0">
                  <a:latin typeface="Arial" charset="0"/>
                  <a:ea typeface="ＭＳ Ｐゴシック" charset="0"/>
                </a:rPr>
                <a:t> identifies two global types of regions:</a:t>
              </a:r>
            </a:p>
            <a:p>
              <a:pPr marL="457200" indent="-457200">
                <a:buFont typeface="+mj-lt"/>
                <a:buAutoNum type="arabicPeriod"/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Type A:</a:t>
              </a:r>
            </a:p>
            <a:p>
              <a:pPr marL="857250" lvl="1" indent="-457200"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- open </a:t>
              </a:r>
              <a:r>
                <a:rPr lang="en-US" dirty="0">
                  <a:latin typeface="Arial" charset="0"/>
                  <a:ea typeface="ＭＳ Ｐゴシック" charset="0"/>
                </a:rPr>
                <a:t>chromatin</a:t>
              </a:r>
            </a:p>
            <a:p>
              <a:pPr marL="857250" lvl="1" indent="-457200"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- gene </a:t>
              </a:r>
              <a:r>
                <a:rPr lang="en-US" dirty="0">
                  <a:latin typeface="Arial" charset="0"/>
                  <a:ea typeface="ＭＳ Ｐゴシック" charset="0"/>
                </a:rPr>
                <a:t>rich</a:t>
              </a:r>
            </a:p>
            <a:p>
              <a:pPr marL="857250" lvl="1" indent="-457200"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- (</a:t>
              </a:r>
              <a:r>
                <a:rPr lang="en-US" dirty="0">
                  <a:latin typeface="Arial" charset="0"/>
                  <a:ea typeface="ＭＳ Ｐゴシック" charset="0"/>
                </a:rPr>
                <a:t>active) chromatin marks</a:t>
              </a:r>
            </a:p>
            <a:p>
              <a:pPr marL="457200" indent="-457200">
                <a:buFont typeface="+mj-lt"/>
                <a:buAutoNum type="arabicPeriod"/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Type B:</a:t>
              </a:r>
            </a:p>
            <a:p>
              <a:pPr marL="857250" lvl="1" indent="-457200"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- closed </a:t>
              </a:r>
              <a:r>
                <a:rPr lang="en-US" dirty="0">
                  <a:latin typeface="Arial" charset="0"/>
                  <a:ea typeface="ＭＳ Ｐゴシック" charset="0"/>
                </a:rPr>
                <a:t>chromatin</a:t>
              </a:r>
            </a:p>
            <a:p>
              <a:pPr marL="857250" lvl="1" indent="-457200"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- gene </a:t>
              </a:r>
              <a:r>
                <a:rPr lang="en-US" dirty="0">
                  <a:latin typeface="Arial" charset="0"/>
                  <a:ea typeface="ＭＳ Ｐゴシック" charset="0"/>
                </a:rPr>
                <a:t>poor</a:t>
              </a:r>
            </a:p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</a:endParaRPr>
            </a:p>
            <a:p>
              <a:pPr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Both types are primarily self-</a:t>
              </a:r>
              <a:r>
                <a:rPr lang="en-US" dirty="0">
                  <a:latin typeface="Arial" charset="0"/>
                  <a:ea typeface="ＭＳ Ｐゴシック" charset="0"/>
                </a:rPr>
                <a:t>interacting</a:t>
              </a:r>
              <a:endParaRPr lang="en-US" dirty="0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5422" y="2564905"/>
            <a:ext cx="3378571" cy="26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2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-1488"/>
            <a:ext cx="7772400" cy="838200"/>
          </a:xfrm>
        </p:spPr>
        <p:txBody>
          <a:bodyPr>
            <a:normAutofit/>
          </a:bodyPr>
          <a:lstStyle/>
          <a:p>
            <a:r>
              <a:rPr lang="en-US" sz="2800" dirty="0"/>
              <a:t>Domains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802078" y="6396336"/>
            <a:ext cx="186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Dixon et al, 2012, Nature</a:t>
            </a:r>
          </a:p>
          <a:p>
            <a:r>
              <a:rPr lang="en-US" sz="1200" dirty="0"/>
              <a:t>Nora et al, 2012, Nature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336360" y="0"/>
            <a:ext cx="1331640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~0.1-1Mb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196753"/>
            <a:ext cx="4576048" cy="46725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9" y="2636913"/>
            <a:ext cx="3823147" cy="20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4624"/>
            <a:ext cx="9144000" cy="8382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Hi-C based domain architecture is also largely conserved across species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0" y="1124744"/>
            <a:ext cx="9324528" cy="4284892"/>
            <a:chOff x="3625379" y="1055667"/>
            <a:chExt cx="2701363" cy="12413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72925"/>
            <a:stretch/>
          </p:blipFill>
          <p:spPr>
            <a:xfrm>
              <a:off x="3625380" y="1055667"/>
              <a:ext cx="2701362" cy="6287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52508" b="23148"/>
            <a:stretch/>
          </p:blipFill>
          <p:spPr>
            <a:xfrm>
              <a:off x="3625379" y="1731710"/>
              <a:ext cx="2701363" cy="56531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472264" y="6505600"/>
            <a:ext cx="2120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Dixon et al 2012, </a:t>
            </a:r>
            <a:r>
              <a:rPr lang="en-US" sz="1400" dirty="0">
                <a:latin typeface="Arial"/>
                <a:cs typeface="Arial"/>
              </a:rPr>
              <a:t>Nature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360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Hi-C-based domain architecture is also largely conserved across cell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317"/>
          <a:stretch/>
        </p:blipFill>
        <p:spPr>
          <a:xfrm>
            <a:off x="1847529" y="1772816"/>
            <a:ext cx="8356627" cy="35482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14520" y="6381329"/>
            <a:ext cx="184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Dixon et al </a:t>
            </a:r>
            <a:r>
              <a:rPr lang="en-US" sz="1200" dirty="0">
                <a:latin typeface="Arial"/>
                <a:cs typeface="Arial"/>
              </a:rPr>
              <a:t>2015, Nature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4256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789239" y="1930400"/>
            <a:ext cx="4192587" cy="419893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858125" y="2628900"/>
            <a:ext cx="1676400" cy="1600200"/>
          </a:xfrm>
          <a:prstGeom prst="ellips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>
            <a:endCxn id="9" idx="5"/>
          </p:cNvCxnSpPr>
          <p:nvPr/>
        </p:nvCxnSpPr>
        <p:spPr>
          <a:xfrm>
            <a:off x="8694739" y="3430588"/>
            <a:ext cx="593725" cy="563562"/>
          </a:xfrm>
          <a:prstGeom prst="line">
            <a:avLst/>
          </a:prstGeom>
          <a:ln w="762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9" idx="3"/>
          </p:cNvCxnSpPr>
          <p:nvPr/>
        </p:nvCxnSpPr>
        <p:spPr>
          <a:xfrm rot="10800000" flipV="1">
            <a:off x="8102601" y="3430588"/>
            <a:ext cx="593725" cy="563562"/>
          </a:xfrm>
          <a:prstGeom prst="line">
            <a:avLst/>
          </a:prstGeom>
          <a:ln w="762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V="1">
            <a:off x="8294688" y="3028950"/>
            <a:ext cx="800100" cy="0"/>
          </a:xfrm>
          <a:prstGeom prst="line">
            <a:avLst/>
          </a:prstGeom>
          <a:ln w="762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9" idx="7"/>
          </p:cNvCxnSpPr>
          <p:nvPr/>
        </p:nvCxnSpPr>
        <p:spPr>
          <a:xfrm flipV="1">
            <a:off x="8696325" y="2863850"/>
            <a:ext cx="592138" cy="565150"/>
          </a:xfrm>
          <a:prstGeom prst="line">
            <a:avLst/>
          </a:prstGeom>
          <a:ln w="76200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239" name="TextBox 20"/>
          <p:cNvSpPr txBox="1">
            <a:spLocks noChangeArrowheads="1"/>
          </p:cNvSpPr>
          <p:nvPr/>
        </p:nvSpPr>
        <p:spPr bwMode="auto">
          <a:xfrm>
            <a:off x="8467725" y="2057401"/>
            <a:ext cx="447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pitchFamily="-123" charset="0"/>
              </a:rPr>
              <a:t>M</a:t>
            </a:r>
          </a:p>
        </p:txBody>
      </p:sp>
      <p:sp>
        <p:nvSpPr>
          <p:cNvPr id="95240" name="TextBox 21"/>
          <p:cNvSpPr txBox="1">
            <a:spLocks noChangeArrowheads="1"/>
          </p:cNvSpPr>
          <p:nvPr/>
        </p:nvSpPr>
        <p:spPr bwMode="auto">
          <a:xfrm>
            <a:off x="9288463" y="2209801"/>
            <a:ext cx="12134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pitchFamily="-123" charset="0"/>
              </a:rPr>
              <a:t>Early G1</a:t>
            </a:r>
          </a:p>
        </p:txBody>
      </p:sp>
      <p:sp>
        <p:nvSpPr>
          <p:cNvPr id="95241" name="TextBox 22"/>
          <p:cNvSpPr txBox="1">
            <a:spLocks noChangeArrowheads="1"/>
          </p:cNvSpPr>
          <p:nvPr/>
        </p:nvSpPr>
        <p:spPr bwMode="auto">
          <a:xfrm>
            <a:off x="9288463" y="4225926"/>
            <a:ext cx="10983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pitchFamily="-123" charset="0"/>
              </a:rPr>
              <a:t>Mid G1</a:t>
            </a:r>
          </a:p>
        </p:txBody>
      </p:sp>
      <p:sp>
        <p:nvSpPr>
          <p:cNvPr id="95242" name="TextBox 23"/>
          <p:cNvSpPr txBox="1">
            <a:spLocks noChangeArrowheads="1"/>
          </p:cNvSpPr>
          <p:nvPr/>
        </p:nvSpPr>
        <p:spPr bwMode="auto">
          <a:xfrm>
            <a:off x="7543800" y="3886201"/>
            <a:ext cx="3257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pitchFamily="-123" charset="0"/>
              </a:rPr>
              <a:t>S</a:t>
            </a:r>
          </a:p>
        </p:txBody>
      </p:sp>
      <p:sp>
        <p:nvSpPr>
          <p:cNvPr id="95243" name="TextBox 24"/>
          <p:cNvSpPr txBox="1">
            <a:spLocks noChangeArrowheads="1"/>
          </p:cNvSpPr>
          <p:nvPr/>
        </p:nvSpPr>
        <p:spPr bwMode="auto">
          <a:xfrm rot="-7914903">
            <a:off x="7921932" y="2587158"/>
            <a:ext cx="3962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Calibri" pitchFamily="-123" charset="0"/>
              </a:rPr>
              <a:t>V</a:t>
            </a:r>
          </a:p>
        </p:txBody>
      </p:sp>
      <p:pic>
        <p:nvPicPr>
          <p:cNvPr id="20" name="Picture 19" descr="midG1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25" y="1614488"/>
            <a:ext cx="4457700" cy="4514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2" name="Picture 21" descr="S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35239" y="1625600"/>
            <a:ext cx="4446587" cy="4503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5246" name="Title 23"/>
          <p:cNvSpPr>
            <a:spLocks noGrp="1"/>
          </p:cNvSpPr>
          <p:nvPr>
            <p:ph type="title"/>
          </p:nvPr>
        </p:nvSpPr>
        <p:spPr>
          <a:xfrm>
            <a:off x="1524000" y="84138"/>
            <a:ext cx="9144000" cy="1143000"/>
          </a:xfrm>
        </p:spPr>
        <p:txBody>
          <a:bodyPr/>
          <a:lstStyle/>
          <a:p>
            <a:r>
              <a:rPr lang="en-US" sz="2800" dirty="0"/>
              <a:t>Chromosome folding dynamics during the cell cycle</a:t>
            </a:r>
          </a:p>
        </p:txBody>
      </p:sp>
      <p:pic>
        <p:nvPicPr>
          <p:cNvPr id="32" name="Picture 8" descr="Chr21-M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57451" y="1603376"/>
            <a:ext cx="4524375" cy="4525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7" name="Picture 16" descr="earlyG1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35239" y="1625600"/>
            <a:ext cx="4446587" cy="4503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3" name="Picture 22" descr="midG1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25" y="1614488"/>
            <a:ext cx="4457700" cy="4514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 rot="16200000">
            <a:off x="3940176" y="-1190625"/>
            <a:ext cx="914400" cy="51403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5251" name="Picture 28" descr="chr21logo.tif"/>
          <p:cNvPicPr>
            <a:picLocks noChangeAspect="1"/>
          </p:cNvPicPr>
          <p:nvPr/>
        </p:nvPicPr>
        <p:blipFill>
          <a:blip r:embed="rId7"/>
          <a:srcRect t="26549" r="51282"/>
          <a:stretch>
            <a:fillRect/>
          </a:stretch>
        </p:blipFill>
        <p:spPr bwMode="auto">
          <a:xfrm rot="5400000">
            <a:off x="4537869" y="-992981"/>
            <a:ext cx="598488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52" name="Picture 29" descr="chr21logo.tif"/>
          <p:cNvPicPr>
            <a:picLocks noChangeAspect="1"/>
          </p:cNvPicPr>
          <p:nvPr/>
        </p:nvPicPr>
        <p:blipFill>
          <a:blip r:embed="rId7"/>
          <a:srcRect l="38461" t="26549" r="25641"/>
          <a:stretch>
            <a:fillRect/>
          </a:stretch>
        </p:blipFill>
        <p:spPr bwMode="auto">
          <a:xfrm rot="16200000" flipH="1">
            <a:off x="4702176" y="-530224"/>
            <a:ext cx="44132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1811338" y="1295400"/>
            <a:ext cx="914400" cy="513873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5254" name="Picture 27" descr="chr21logo.tif"/>
          <p:cNvPicPr>
            <a:picLocks noChangeAspect="1"/>
          </p:cNvPicPr>
          <p:nvPr/>
        </p:nvPicPr>
        <p:blipFill>
          <a:blip r:embed="rId7"/>
          <a:srcRect t="26549" r="25641"/>
          <a:stretch>
            <a:fillRect/>
          </a:stretch>
        </p:blipFill>
        <p:spPr bwMode="auto">
          <a:xfrm>
            <a:off x="1795463" y="1912938"/>
            <a:ext cx="91440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55" name="TextBox 24"/>
          <p:cNvSpPr txBox="1">
            <a:spLocks noChangeArrowheads="1"/>
          </p:cNvSpPr>
          <p:nvPr/>
        </p:nvSpPr>
        <p:spPr bwMode="auto">
          <a:xfrm>
            <a:off x="6662147" y="6550224"/>
            <a:ext cx="39812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latin typeface="Calibri" pitchFamily="-123" charset="0"/>
              </a:rPr>
              <a:t>Naumova</a:t>
            </a:r>
            <a:r>
              <a:rPr lang="en-US" sz="1400" dirty="0">
                <a:latin typeface="Calibri" pitchFamily="-123" charset="0"/>
              </a:rPr>
              <a:t>, </a:t>
            </a:r>
            <a:r>
              <a:rPr lang="en-US" sz="1400" dirty="0" err="1">
                <a:latin typeface="Calibri" pitchFamily="-123" charset="0"/>
              </a:rPr>
              <a:t>Imakaev</a:t>
            </a:r>
            <a:r>
              <a:rPr lang="en-US" sz="1400" dirty="0">
                <a:latin typeface="Calibri" pitchFamily="-123" charset="0"/>
              </a:rPr>
              <a:t>, </a:t>
            </a:r>
            <a:r>
              <a:rPr lang="en-US" sz="1400" dirty="0" err="1">
                <a:latin typeface="Calibri" pitchFamily="-123" charset="0"/>
              </a:rPr>
              <a:t>Fudenberg</a:t>
            </a:r>
            <a:r>
              <a:rPr lang="en-US" sz="1400" dirty="0">
                <a:latin typeface="Calibri" pitchFamily="-123" charset="0"/>
              </a:rPr>
              <a:t> et al</a:t>
            </a:r>
            <a:r>
              <a:rPr lang="en-US" sz="1400" i="1" dirty="0">
                <a:latin typeface="Calibri" pitchFamily="-123" charset="0"/>
              </a:rPr>
              <a:t>. </a:t>
            </a:r>
            <a:r>
              <a:rPr lang="en-US" sz="1400" i="1" dirty="0">
                <a:latin typeface="Calibri" pitchFamily="-123" charset="0"/>
              </a:rPr>
              <a:t>Science </a:t>
            </a:r>
            <a:r>
              <a:rPr lang="en-US" sz="1400" dirty="0">
                <a:latin typeface="Calibri" pitchFamily="-123" charset="0"/>
              </a:rPr>
              <a:t>(2013)</a:t>
            </a:r>
            <a:endParaRPr lang="en-US" sz="1400" dirty="0">
              <a:latin typeface="Calibri" pitchFamily="-12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1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2693192" y="1369305"/>
            <a:ext cx="664797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Arial"/>
                <a:cs typeface="Arial"/>
              </a:rPr>
              <a:t>Detects physical </a:t>
            </a:r>
            <a:r>
              <a:rPr lang="en-US" dirty="0">
                <a:latin typeface="Arial"/>
                <a:cs typeface="Arial"/>
              </a:rPr>
              <a:t>interactions between genomic elements</a:t>
            </a:r>
          </a:p>
          <a:p>
            <a:pPr marL="285750" indent="-285750">
              <a:lnSpc>
                <a:spcPct val="50000"/>
              </a:lnSpc>
              <a:buFont typeface="Wingdings" charset="2"/>
              <a:buChar char="§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lnSpc>
                <a:spcPct val="80000"/>
              </a:lnSpc>
              <a:buFont typeface="Wingdings" charset="2"/>
              <a:buChar char="§"/>
            </a:pPr>
            <a:r>
              <a:rPr lang="en-US" dirty="0">
                <a:latin typeface="Arial"/>
                <a:cs typeface="Arial"/>
              </a:rPr>
              <a:t>Interacting </a:t>
            </a:r>
            <a:r>
              <a:rPr lang="en-US" dirty="0">
                <a:latin typeface="Arial"/>
                <a:cs typeface="Arial"/>
              </a:rPr>
              <a:t>elements are converted into </a:t>
            </a:r>
            <a:r>
              <a:rPr lang="en-US" b="1" i="1" dirty="0">
                <a:latin typeface="Arial"/>
                <a:cs typeface="Arial"/>
              </a:rPr>
              <a:t>ligation products</a:t>
            </a:r>
          </a:p>
        </p:txBody>
      </p:sp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8481661" y="6219077"/>
            <a:ext cx="20238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Dekker </a:t>
            </a:r>
            <a:r>
              <a:rPr lang="en-US" sz="1200" i="1" dirty="0">
                <a:latin typeface="Arial"/>
                <a:cs typeface="Arial"/>
              </a:rPr>
              <a:t>et al.</a:t>
            </a:r>
            <a:r>
              <a:rPr lang="en-US" sz="1200" dirty="0">
                <a:latin typeface="Arial"/>
                <a:cs typeface="Arial"/>
              </a:rPr>
              <a:t> Science 2002</a:t>
            </a:r>
          </a:p>
        </p:txBody>
      </p:sp>
      <p:pic>
        <p:nvPicPr>
          <p:cNvPr id="21509" name="Picture 5" descr="3C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441" y="2270487"/>
            <a:ext cx="6624956" cy="318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3" name="TextBox 12"/>
          <p:cNvSpPr txBox="1">
            <a:spLocks noChangeArrowheads="1"/>
          </p:cNvSpPr>
          <p:nvPr/>
        </p:nvSpPr>
        <p:spPr bwMode="auto">
          <a:xfrm>
            <a:off x="8136736" y="6491673"/>
            <a:ext cx="2374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latin typeface="Arial"/>
                <a:ea typeface="Arial" charset="0"/>
                <a:cs typeface="Arial"/>
              </a:rPr>
              <a:t>Dostie</a:t>
            </a:r>
            <a:r>
              <a:rPr lang="en-US" sz="1200" dirty="0">
                <a:latin typeface="Arial"/>
                <a:ea typeface="Arial" charset="0"/>
                <a:cs typeface="Arial"/>
              </a:rPr>
              <a:t> </a:t>
            </a:r>
            <a:r>
              <a:rPr lang="en-US" sz="1200" i="1" dirty="0">
                <a:latin typeface="Arial"/>
                <a:ea typeface="Arial" charset="0"/>
                <a:cs typeface="Arial"/>
              </a:rPr>
              <a:t>et al</a:t>
            </a:r>
            <a:r>
              <a:rPr lang="en-US" sz="1200" dirty="0">
                <a:latin typeface="Arial"/>
                <a:ea typeface="Arial" charset="0"/>
                <a:cs typeface="Arial"/>
              </a:rPr>
              <a:t>. Genome Res. </a:t>
            </a:r>
            <a:r>
              <a:rPr lang="en-US" sz="1200" dirty="0">
                <a:latin typeface="Arial"/>
                <a:ea typeface="Arial" charset="0"/>
                <a:cs typeface="Arial"/>
              </a:rPr>
              <a:t>2006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658308" y="4791889"/>
            <a:ext cx="28947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3C: one by one (PCR)</a:t>
            </a:r>
          </a:p>
          <a:p>
            <a:r>
              <a:rPr lang="en-US" sz="1200" dirty="0">
                <a:latin typeface="Arial"/>
                <a:cs typeface="Arial"/>
              </a:rPr>
              <a:t>4C: one by all (microarray or </a:t>
            </a:r>
            <a:r>
              <a:rPr lang="en-US" sz="1200" dirty="0" err="1">
                <a:latin typeface="Arial"/>
                <a:cs typeface="Arial"/>
              </a:rPr>
              <a:t>seq</a:t>
            </a:r>
            <a:r>
              <a:rPr lang="en-US" sz="1200" dirty="0">
                <a:latin typeface="Arial"/>
                <a:cs typeface="Arial"/>
              </a:rPr>
              <a:t>)</a:t>
            </a:r>
          </a:p>
          <a:p>
            <a:r>
              <a:rPr lang="en-US" sz="1200" dirty="0">
                <a:latin typeface="Arial"/>
                <a:cs typeface="Arial"/>
              </a:rPr>
              <a:t>5C</a:t>
            </a:r>
            <a:r>
              <a:rPr lang="en-US" sz="1200" dirty="0">
                <a:latin typeface="Arial"/>
                <a:cs typeface="Arial"/>
              </a:rPr>
              <a:t>: </a:t>
            </a:r>
            <a:r>
              <a:rPr lang="en-US" sz="1200" dirty="0">
                <a:latin typeface="Arial"/>
                <a:cs typeface="Arial"/>
              </a:rPr>
              <a:t>many by many (microarray or </a:t>
            </a:r>
            <a:r>
              <a:rPr lang="en-US" sz="1200" dirty="0" err="1">
                <a:latin typeface="Arial"/>
                <a:cs typeface="Arial"/>
              </a:rPr>
              <a:t>seq</a:t>
            </a:r>
            <a:r>
              <a:rPr lang="en-US" sz="1200" dirty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515" name="TextBox 12"/>
          <p:cNvSpPr txBox="1">
            <a:spLocks noChangeArrowheads="1"/>
          </p:cNvSpPr>
          <p:nvPr/>
        </p:nvSpPr>
        <p:spPr bwMode="auto">
          <a:xfrm>
            <a:off x="3552444" y="5434315"/>
            <a:ext cx="10695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i</a:t>
            </a:r>
            <a:r>
              <a:rPr lang="en-US" sz="1200" dirty="0">
                <a:latin typeface="Arial"/>
                <a:cs typeface="Arial"/>
              </a:rPr>
              <a:t>n intact cells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631578" y="4259517"/>
            <a:ext cx="18619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Detect ligation events by probing for them: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171758" y="5290121"/>
            <a:ext cx="1747680" cy="161633"/>
            <a:chOff x="1710728" y="5290120"/>
            <a:chExt cx="1747680" cy="161633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1710728" y="5444810"/>
              <a:ext cx="174221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58408" y="5290120"/>
              <a:ext cx="0" cy="1616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721223" y="5290120"/>
              <a:ext cx="0" cy="1441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3C: Chromosome Conformation Capture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3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17" y="1722120"/>
            <a:ext cx="9641310" cy="3633347"/>
          </a:xfrm>
          <a:prstGeom prst="rect">
            <a:avLst/>
          </a:prstGeom>
        </p:spPr>
      </p:pic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6088032" y="5120730"/>
            <a:ext cx="35002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Selectively purify “ligation junctions” from sheared, size-selected DNA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46282" y="4679774"/>
            <a:ext cx="3046735" cy="342061"/>
            <a:chOff x="1710728" y="5287239"/>
            <a:chExt cx="1747680" cy="161633"/>
          </a:xfrm>
          <a:effectLst/>
        </p:grpSpPr>
        <p:cxnSp>
          <p:nvCxnSpPr>
            <p:cNvPr id="10" name="Straight Connector 9"/>
            <p:cNvCxnSpPr/>
            <p:nvPr/>
          </p:nvCxnSpPr>
          <p:spPr>
            <a:xfrm>
              <a:off x="1710728" y="5444810"/>
              <a:ext cx="174221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458408" y="5287239"/>
              <a:ext cx="0" cy="1616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714703" y="5298763"/>
              <a:ext cx="0" cy="1441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9263879" y="5124514"/>
            <a:ext cx="2216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Add adapters and do paired-end sequencing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79658" y="6581001"/>
            <a:ext cx="36123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  <a:ea typeface="Arial" charset="0"/>
                <a:cs typeface="Arial"/>
              </a:rPr>
              <a:t>Lieberman-Aiden, van </a:t>
            </a:r>
            <a:r>
              <a:rPr lang="en-US" sz="1200" dirty="0" err="1">
                <a:latin typeface="Arial"/>
                <a:ea typeface="Arial" charset="0"/>
                <a:cs typeface="Arial"/>
              </a:rPr>
              <a:t>Berkum</a:t>
            </a:r>
            <a:r>
              <a:rPr lang="en-US" sz="1200" dirty="0">
                <a:latin typeface="Arial"/>
                <a:ea typeface="Arial" charset="0"/>
                <a:cs typeface="Arial"/>
              </a:rPr>
              <a:t> </a:t>
            </a:r>
            <a:r>
              <a:rPr lang="en-US" sz="1200" i="1" dirty="0">
                <a:latin typeface="Arial"/>
                <a:ea typeface="Arial" charset="0"/>
                <a:cs typeface="Arial"/>
              </a:rPr>
              <a:t>et al. </a:t>
            </a:r>
            <a:r>
              <a:rPr lang="en-US" sz="1200" dirty="0">
                <a:latin typeface="Arial"/>
                <a:ea typeface="Arial" charset="0"/>
                <a:cs typeface="Arial"/>
              </a:rPr>
              <a:t>Science 2009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6" y="0"/>
            <a:ext cx="10515600" cy="1325563"/>
          </a:xfrm>
        </p:spPr>
        <p:txBody>
          <a:bodyPr/>
          <a:lstStyle/>
          <a:p>
            <a:r>
              <a:rPr lang="en-US" dirty="0" smtClean="0"/>
              <a:t>Hi-C: Genome-wide 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1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6" y="1039722"/>
            <a:ext cx="6096000" cy="5610225"/>
          </a:xfrm>
          <a:prstGeom prst="rect">
            <a:avLst/>
          </a:prstGeom>
        </p:spPr>
      </p:pic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838206" y="0"/>
            <a:ext cx="10515600" cy="1325563"/>
          </a:xfrm>
        </p:spPr>
        <p:txBody>
          <a:bodyPr/>
          <a:lstStyle/>
          <a:p>
            <a:r>
              <a:rPr lang="en-US" dirty="0" smtClean="0"/>
              <a:t>Hi-C: Genome-wide 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9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61" y="0"/>
            <a:ext cx="8965258" cy="6429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82200" y="6568441"/>
            <a:ext cx="220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Johannes </a:t>
            </a:r>
            <a:r>
              <a:rPr lang="en-US" sz="1200" dirty="0" err="1" smtClean="0">
                <a:latin typeface="Arial"/>
                <a:cs typeface="Arial"/>
              </a:rPr>
              <a:t>Nuebler</a:t>
            </a:r>
            <a:r>
              <a:rPr lang="en-US" sz="1200" dirty="0" smtClean="0">
                <a:latin typeface="Arial"/>
                <a:cs typeface="Arial"/>
              </a:rPr>
              <a:t>, </a:t>
            </a:r>
            <a:r>
              <a:rPr lang="en-US" sz="1200" dirty="0" err="1" smtClean="0">
                <a:latin typeface="Arial"/>
                <a:cs typeface="Arial"/>
              </a:rPr>
              <a:t>Mirny</a:t>
            </a:r>
            <a:r>
              <a:rPr lang="en-US" sz="1200" dirty="0" smtClean="0">
                <a:latin typeface="Arial"/>
                <a:cs typeface="Arial"/>
              </a:rPr>
              <a:t> lab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6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236109" y="72196"/>
            <a:ext cx="5620929" cy="62050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729" dirty="0">
                <a:ea typeface="ＭＳ Ｐゴシック" panose="020B0600070205080204" pitchFamily="34" charset="-128"/>
              </a:rPr>
              <a:t>Genome </a:t>
            </a:r>
            <a:r>
              <a:rPr lang="en-US" altLang="en-US" sz="2729" dirty="0">
                <a:ea typeface="ＭＳ Ｐゴシック" panose="020B0600070205080204" pitchFamily="34" charset="-128"/>
              </a:rPr>
              <a:t>organization </a:t>
            </a:r>
            <a:r>
              <a:rPr lang="en-US" altLang="en-US" sz="2729" dirty="0">
                <a:ea typeface="ＭＳ Ｐゴシック" panose="020B0600070205080204" pitchFamily="34" charset="-128"/>
              </a:rPr>
              <a:t>across Kingdoms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98583" y="3937539"/>
            <a:ext cx="3505922" cy="988021"/>
            <a:chOff x="711683" y="4851935"/>
            <a:chExt cx="3505922" cy="988021"/>
          </a:xfrm>
        </p:grpSpPr>
        <p:pic>
          <p:nvPicPr>
            <p:cNvPr id="10273" name="Picture 4" descr="caul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712823" y="4850846"/>
              <a:ext cx="987970" cy="9902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8" name="Picture 8" descr="chr5-plant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483" y="4852029"/>
              <a:ext cx="991122" cy="9878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3" name="Picture 11" descr="chr2-yeast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433" y="4851935"/>
              <a:ext cx="991110" cy="9877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2318446" y="4982186"/>
            <a:ext cx="3367198" cy="870867"/>
            <a:chOff x="731546" y="5896582"/>
            <a:chExt cx="3367198" cy="870867"/>
          </a:xfrm>
        </p:grpSpPr>
        <p:sp>
          <p:nvSpPr>
            <p:cNvPr id="10275" name="TextBox 18"/>
            <p:cNvSpPr txBox="1">
              <a:spLocks noChangeArrowheads="1"/>
            </p:cNvSpPr>
            <p:nvPr/>
          </p:nvSpPr>
          <p:spPr bwMode="auto">
            <a:xfrm>
              <a:off x="936762" y="5908274"/>
              <a:ext cx="601447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4 Mb</a:t>
              </a:r>
            </a:p>
          </p:txBody>
        </p:sp>
        <p:sp>
          <p:nvSpPr>
            <p:cNvPr id="10277" name="TextBox 41"/>
            <p:cNvSpPr txBox="1">
              <a:spLocks noChangeArrowheads="1"/>
            </p:cNvSpPr>
            <p:nvPr/>
          </p:nvSpPr>
          <p:spPr bwMode="auto">
            <a:xfrm>
              <a:off x="731546" y="6438769"/>
              <a:ext cx="839782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Bacteria</a:t>
              </a:r>
            </a:p>
          </p:txBody>
        </p:sp>
        <p:sp>
          <p:nvSpPr>
            <p:cNvPr id="10270" name="TextBox 20"/>
            <p:cNvSpPr txBox="1">
              <a:spLocks noChangeArrowheads="1"/>
            </p:cNvSpPr>
            <p:nvPr/>
          </p:nvSpPr>
          <p:spPr bwMode="auto">
            <a:xfrm>
              <a:off x="3298525" y="5896582"/>
              <a:ext cx="800219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157 Mb</a:t>
              </a:r>
            </a:p>
          </p:txBody>
        </p:sp>
        <p:sp>
          <p:nvSpPr>
            <p:cNvPr id="10272" name="TextBox 43"/>
            <p:cNvSpPr txBox="1">
              <a:spLocks noChangeArrowheads="1"/>
            </p:cNvSpPr>
            <p:nvPr/>
          </p:nvSpPr>
          <p:spPr bwMode="auto">
            <a:xfrm>
              <a:off x="3379146" y="6438769"/>
              <a:ext cx="670120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Plants</a:t>
              </a:r>
            </a:p>
          </p:txBody>
        </p:sp>
        <p:sp>
          <p:nvSpPr>
            <p:cNvPr id="10265" name="TextBox 19"/>
            <p:cNvSpPr txBox="1">
              <a:spLocks noChangeArrowheads="1"/>
            </p:cNvSpPr>
            <p:nvPr/>
          </p:nvSpPr>
          <p:spPr bwMode="auto">
            <a:xfrm>
              <a:off x="2121083" y="5940426"/>
              <a:ext cx="700833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12 Mb</a:t>
              </a:r>
            </a:p>
          </p:txBody>
        </p:sp>
        <p:sp>
          <p:nvSpPr>
            <p:cNvPr id="10267" name="TextBox 44"/>
            <p:cNvSpPr txBox="1">
              <a:spLocks noChangeArrowheads="1"/>
            </p:cNvSpPr>
            <p:nvPr/>
          </p:nvSpPr>
          <p:spPr bwMode="auto">
            <a:xfrm>
              <a:off x="2116685" y="6438769"/>
              <a:ext cx="620683" cy="32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36">
                  <a:latin typeface="Calibri" panose="020F0502020204030204" pitchFamily="34" charset="0"/>
                </a:rPr>
                <a:t>Fungi</a:t>
              </a:r>
            </a:p>
          </p:txBody>
        </p:sp>
      </p:grpSp>
      <p:sp>
        <p:nvSpPr>
          <p:cNvPr id="10257" name="TextBox 21"/>
          <p:cNvSpPr txBox="1">
            <a:spLocks noChangeArrowheads="1"/>
          </p:cNvSpPr>
          <p:nvPr/>
        </p:nvSpPr>
        <p:spPr bwMode="auto">
          <a:xfrm>
            <a:off x="7965292" y="5012568"/>
            <a:ext cx="707245" cy="3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36">
                <a:latin typeface="Calibri" panose="020F0502020204030204" pitchFamily="34" charset="0"/>
              </a:rPr>
              <a:t>2.7 Gb</a:t>
            </a:r>
          </a:p>
        </p:txBody>
      </p:sp>
      <p:sp>
        <p:nvSpPr>
          <p:cNvPr id="10260" name="TextBox 22"/>
          <p:cNvSpPr txBox="1">
            <a:spLocks noChangeArrowheads="1"/>
          </p:cNvSpPr>
          <p:nvPr/>
        </p:nvSpPr>
        <p:spPr bwMode="auto">
          <a:xfrm>
            <a:off x="9200208" y="5018533"/>
            <a:ext cx="558166" cy="3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36">
                <a:latin typeface="Calibri" panose="020F0502020204030204" pitchFamily="34" charset="0"/>
              </a:rPr>
              <a:t>3 Gb</a:t>
            </a:r>
          </a:p>
        </p:txBody>
      </p:sp>
      <p:sp>
        <p:nvSpPr>
          <p:cNvPr id="10262" name="TextBox 45"/>
          <p:cNvSpPr txBox="1">
            <a:spLocks noChangeArrowheads="1"/>
          </p:cNvSpPr>
          <p:nvPr/>
        </p:nvSpPr>
        <p:spPr bwMode="auto">
          <a:xfrm>
            <a:off x="8193418" y="5518080"/>
            <a:ext cx="978153" cy="3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36" dirty="0">
                <a:latin typeface="Calibri" panose="020F0502020204030204" pitchFamily="34" charset="0"/>
              </a:rPr>
              <a:t>Mammals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3429" y="3924265"/>
            <a:ext cx="3845029" cy="1024519"/>
            <a:chOff x="4516528" y="4838661"/>
            <a:chExt cx="3845029" cy="1024519"/>
          </a:xfrm>
        </p:grpSpPr>
        <p:pic>
          <p:nvPicPr>
            <p:cNvPr id="10255" name="Picture 9" descr="chr11-mous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754" y="4854717"/>
              <a:ext cx="1028083" cy="100845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9" name="Picture 10" descr="chr8-human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474" y="4854711"/>
              <a:ext cx="1028083" cy="100846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0" name="Picture 28" descr="chr2L-fl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528" y="4838661"/>
              <a:ext cx="1001871" cy="99900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130818" y="1563943"/>
            <a:ext cx="3607544" cy="1579670"/>
            <a:chOff x="543918" y="1012400"/>
            <a:chExt cx="3607544" cy="1579670"/>
          </a:xfrm>
        </p:grpSpPr>
        <p:pic>
          <p:nvPicPr>
            <p:cNvPr id="10274" name="Picture 17" descr="caulo2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68" y="1012400"/>
              <a:ext cx="778261" cy="1178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6" name="TextBox 23"/>
            <p:cNvSpPr txBox="1">
              <a:spLocks noChangeArrowheads="1"/>
            </p:cNvSpPr>
            <p:nvPr/>
          </p:nvSpPr>
          <p:spPr bwMode="auto">
            <a:xfrm>
              <a:off x="543918" y="2289680"/>
              <a:ext cx="1101968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C. crescentus</a:t>
              </a:r>
            </a:p>
          </p:txBody>
        </p:sp>
        <p:pic>
          <p:nvPicPr>
            <p:cNvPr id="10269" name="Picture 14" descr="Arabidopsis2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5418" y="1152695"/>
              <a:ext cx="675605" cy="1010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1" name="TextBox 25"/>
            <p:cNvSpPr txBox="1">
              <a:spLocks noChangeArrowheads="1"/>
            </p:cNvSpPr>
            <p:nvPr/>
          </p:nvSpPr>
          <p:spPr bwMode="auto">
            <a:xfrm>
              <a:off x="3191519" y="2289679"/>
              <a:ext cx="959943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A. thaliana</a:t>
              </a:r>
            </a:p>
          </p:txBody>
        </p:sp>
        <p:pic>
          <p:nvPicPr>
            <p:cNvPr id="10264" name="Picture 16" descr="yeast2.jp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940" y="1390906"/>
              <a:ext cx="992764" cy="673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66" name="TextBox 24"/>
            <p:cNvSpPr txBox="1">
              <a:spLocks noChangeArrowheads="1"/>
            </p:cNvSpPr>
            <p:nvPr/>
          </p:nvSpPr>
          <p:spPr bwMode="auto">
            <a:xfrm>
              <a:off x="1849903" y="2289679"/>
              <a:ext cx="1043299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S. cerevisiae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75549" y="1316248"/>
            <a:ext cx="4385824" cy="1821053"/>
            <a:chOff x="4188649" y="764704"/>
            <a:chExt cx="4385824" cy="1821053"/>
          </a:xfrm>
        </p:grpSpPr>
        <p:pic>
          <p:nvPicPr>
            <p:cNvPr id="10254" name="Picture 38" descr="human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474" y="764704"/>
              <a:ext cx="1459999" cy="1432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6" name="Picture 15" descr="mouse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475" y="907937"/>
              <a:ext cx="1362666" cy="1432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8" name="TextBox 26"/>
            <p:cNvSpPr txBox="1">
              <a:spLocks noChangeArrowheads="1"/>
            </p:cNvSpPr>
            <p:nvPr/>
          </p:nvSpPr>
          <p:spPr bwMode="auto">
            <a:xfrm>
              <a:off x="5987537" y="2283367"/>
              <a:ext cx="1072730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M. musculus</a:t>
              </a:r>
            </a:p>
          </p:txBody>
        </p:sp>
        <p:sp>
          <p:nvSpPr>
            <p:cNvPr id="10261" name="TextBox 27"/>
            <p:cNvSpPr txBox="1">
              <a:spLocks noChangeArrowheads="1"/>
            </p:cNvSpPr>
            <p:nvPr/>
          </p:nvSpPr>
          <p:spPr bwMode="auto">
            <a:xfrm>
              <a:off x="7327391" y="2283367"/>
              <a:ext cx="906017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H. sapiens</a:t>
              </a:r>
            </a:p>
          </p:txBody>
        </p:sp>
        <p:sp>
          <p:nvSpPr>
            <p:cNvPr id="10249" name="TextBox 36"/>
            <p:cNvSpPr txBox="1">
              <a:spLocks noChangeArrowheads="1"/>
            </p:cNvSpPr>
            <p:nvPr/>
          </p:nvSpPr>
          <p:spPr bwMode="auto">
            <a:xfrm>
              <a:off x="4188649" y="2281892"/>
              <a:ext cx="1347805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65" i="1">
                  <a:latin typeface="Calibri" panose="020F0502020204030204" pitchFamily="34" charset="0"/>
                </a:rPr>
                <a:t>D. melanogaster</a:t>
              </a:r>
            </a:p>
          </p:txBody>
        </p:sp>
        <p:pic>
          <p:nvPicPr>
            <p:cNvPr id="10251" name="Picture 35" descr="fl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370" y="1331969"/>
              <a:ext cx="1407205" cy="935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52" name="TextBox 37"/>
          <p:cNvSpPr txBox="1">
            <a:spLocks noChangeArrowheads="1"/>
          </p:cNvSpPr>
          <p:nvPr/>
        </p:nvSpPr>
        <p:spPr bwMode="auto">
          <a:xfrm>
            <a:off x="6268072" y="4996320"/>
            <a:ext cx="800219" cy="3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36">
                <a:latin typeface="Calibri" panose="020F0502020204030204" pitchFamily="34" charset="0"/>
              </a:rPr>
              <a:t>180 Mb</a:t>
            </a:r>
          </a:p>
        </p:txBody>
      </p:sp>
      <p:sp>
        <p:nvSpPr>
          <p:cNvPr id="10253" name="TextBox 47"/>
          <p:cNvSpPr txBox="1">
            <a:spLocks noChangeArrowheads="1"/>
          </p:cNvSpPr>
          <p:nvPr/>
        </p:nvSpPr>
        <p:spPr bwMode="auto">
          <a:xfrm>
            <a:off x="6259745" y="5506088"/>
            <a:ext cx="739305" cy="3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36" dirty="0">
                <a:latin typeface="Calibri" panose="020F0502020204030204" pitchFamily="34" charset="0"/>
              </a:rPr>
              <a:t>Insects</a:t>
            </a:r>
          </a:p>
        </p:txBody>
      </p:sp>
    </p:spTree>
    <p:extLst>
      <p:ext uri="{BB962C8B-B14F-4D97-AF65-F5344CB8AC3E}">
        <p14:creationId xmlns:p14="http://schemas.microsoft.com/office/powerpoint/2010/main" val="398893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Territoriality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63880" y="1324928"/>
            <a:ext cx="5593080" cy="5019975"/>
            <a:chOff x="838200" y="1690688"/>
            <a:chExt cx="5593080" cy="50199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27163" t="27083" r="51796" b="54032"/>
            <a:stretch/>
          </p:blipFill>
          <p:spPr>
            <a:xfrm>
              <a:off x="838200" y="1690688"/>
              <a:ext cx="5593080" cy="50199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219200" y="2087880"/>
              <a:ext cx="1569720" cy="160020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297680" y="2087880"/>
              <a:ext cx="1356360" cy="1600200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31744" y="2087880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7030A0"/>
                  </a:solidFill>
                </a:rPr>
                <a:t>cis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22544" y="2087880"/>
              <a:ext cx="7256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5">
                      <a:lumMod val="75000"/>
                    </a:schemeClr>
                  </a:solidFill>
                </a:rPr>
                <a:t>trans</a:t>
              </a:r>
              <a:endParaRPr lang="en-US" sz="20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7960" y="1691640"/>
            <a:ext cx="5107391" cy="3609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3"/>
          <p:cNvSpPr txBox="1"/>
          <p:nvPr/>
        </p:nvSpPr>
        <p:spPr>
          <a:xfrm>
            <a:off x="7449588" y="5301395"/>
            <a:ext cx="419576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Cremer &amp; Cremer, Nature Review Genetics (2001)</a:t>
            </a:r>
          </a:p>
        </p:txBody>
      </p:sp>
    </p:spTree>
    <p:extLst>
      <p:ext uri="{BB962C8B-B14F-4D97-AF65-F5344CB8AC3E}">
        <p14:creationId xmlns:p14="http://schemas.microsoft.com/office/powerpoint/2010/main" val="287515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Polymer nature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20292" y="1690688"/>
            <a:ext cx="4145245" cy="4506164"/>
            <a:chOff x="4891251" y="1875164"/>
            <a:chExt cx="4145245" cy="4506164"/>
          </a:xfrm>
        </p:grpSpPr>
        <p:grpSp>
          <p:nvGrpSpPr>
            <p:cNvPr id="16" name="Group 15"/>
            <p:cNvGrpSpPr/>
            <p:nvPr/>
          </p:nvGrpSpPr>
          <p:grpSpPr>
            <a:xfrm>
              <a:off x="4891251" y="1875164"/>
              <a:ext cx="3960415" cy="4506164"/>
              <a:chOff x="4891251" y="1875164"/>
              <a:chExt cx="3960415" cy="450616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230799" y="5642664"/>
                <a:ext cx="362086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/>
                    <a:cs typeface="Arial"/>
                  </a:rPr>
                  <a:t>Characteristic decay of contact probability as a function of linear genomic separation within chromosome arms.</a:t>
                </a:r>
                <a:endParaRPr lang="en-US" sz="1400" dirty="0">
                  <a:latin typeface="Arial"/>
                  <a:cs typeface="Arial"/>
                </a:endParaRPr>
              </a:p>
            </p:txBody>
          </p:sp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1251" y="1875164"/>
                <a:ext cx="3682939" cy="3601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7" name="Straight Arrow Connector 16"/>
            <p:cNvCxnSpPr/>
            <p:nvPr/>
          </p:nvCxnSpPr>
          <p:spPr>
            <a:xfrm flipH="1">
              <a:off x="8573250" y="2599078"/>
              <a:ext cx="8127" cy="1714822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236704" y="2092488"/>
              <a:ext cx="2799792" cy="4074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48" b="1" dirty="0">
                  <a:solidFill>
                    <a:schemeClr val="accent6">
                      <a:lumMod val="75000"/>
                    </a:schemeClr>
                  </a:solidFill>
                  <a:latin typeface="Arial" pitchFamily="-123" charset="0"/>
                  <a:ea typeface="ＭＳ Ｐゴシック" pitchFamily="-123" charset="-128"/>
                  <a:cs typeface="ＭＳ Ｐゴシック" pitchFamily="-123" charset="-128"/>
                </a:rPr>
                <a:t>100-fold difference!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897" y="2414602"/>
            <a:ext cx="2438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995</Words>
  <Application>Microsoft Office PowerPoint</Application>
  <PresentationFormat>Widescreen</PresentationFormat>
  <Paragraphs>244</Paragraphs>
  <Slides>28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Garamond</vt:lpstr>
      <vt:lpstr>Times New Roman</vt:lpstr>
      <vt:lpstr>Wingdings</vt:lpstr>
      <vt:lpstr>Office Theme</vt:lpstr>
      <vt:lpstr>Hi-C data analysis</vt:lpstr>
      <vt:lpstr>3D Genome Organization</vt:lpstr>
      <vt:lpstr>PowerPoint Presentation</vt:lpstr>
      <vt:lpstr>Hi-C: Genome-wide 3C</vt:lpstr>
      <vt:lpstr>Hi-C: Genome-wide 3C</vt:lpstr>
      <vt:lpstr>PowerPoint Presentation</vt:lpstr>
      <vt:lpstr>Genome organization across Kingdoms</vt:lpstr>
      <vt:lpstr>Territoriality</vt:lpstr>
      <vt:lpstr>Polymer nature</vt:lpstr>
      <vt:lpstr>PowerPoint Presentation</vt:lpstr>
      <vt:lpstr>Hi-C processing pipeline</vt:lpstr>
      <vt:lpstr>Distiller pipeline: .fastq -&gt; .pairs + .bam -&gt; .cool</vt:lpstr>
      <vt:lpstr>Distiller data flow example</vt:lpstr>
      <vt:lpstr>Distiller data flow</vt:lpstr>
      <vt:lpstr>Hi-C molecule types </vt:lpstr>
      <vt:lpstr>Normalization</vt:lpstr>
      <vt:lpstr>3C/Hi-C sources of bias</vt:lpstr>
      <vt:lpstr>Explicit bias correction</vt:lpstr>
      <vt:lpstr>Matrix balancing</vt:lpstr>
      <vt:lpstr>Feature assessment</vt:lpstr>
      <vt:lpstr>Feature assessment</vt:lpstr>
      <vt:lpstr>Feature assessment</vt:lpstr>
      <vt:lpstr>PowerPoint Presentation</vt:lpstr>
      <vt:lpstr>Compartments</vt:lpstr>
      <vt:lpstr>Domains</vt:lpstr>
      <vt:lpstr>Hi-C based domain architecture is also largely conserved across species</vt:lpstr>
      <vt:lpstr>Hi-C-based domain architecture is also largely conserved across cell types</vt:lpstr>
      <vt:lpstr>Chromosome folding dynamics during the cell cycle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23</cp:revision>
  <dcterms:created xsi:type="dcterms:W3CDTF">2017-07-07T01:47:27Z</dcterms:created>
  <dcterms:modified xsi:type="dcterms:W3CDTF">2017-07-07T07:11:35Z</dcterms:modified>
</cp:coreProperties>
</file>